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58" r:id="rId9"/>
    <p:sldId id="259" r:id="rId10"/>
    <p:sldId id="269" r:id="rId11"/>
    <p:sldId id="266" r:id="rId12"/>
    <p:sldId id="267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55608FC-4975-4EC5-B75D-A1DF478BAE64}">
          <p14:sldIdLst>
            <p14:sldId id="256"/>
            <p14:sldId id="257"/>
            <p14:sldId id="260"/>
            <p14:sldId id="262"/>
            <p14:sldId id="263"/>
            <p14:sldId id="264"/>
            <p14:sldId id="265"/>
            <p14:sldId id="258"/>
            <p14:sldId id="259"/>
            <p14:sldId id="269"/>
            <p14:sldId id="266"/>
            <p14:sldId id="267"/>
            <p14:sldId id="268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009CF-B29D-4562-9D77-B01AC2DB9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939084-B2BF-4FD4-B700-C77008C2C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B11B8A-C857-4368-8A52-3ACC1B082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872B3D-B275-4C05-AE1B-EB2C4F90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0137A8-107B-43B5-AECB-DBA94708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5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49602-9F00-48AA-B21D-D947F8D4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3665F7-7373-4B0A-8CC7-38AC2898F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627DA7-4AA3-4A9D-8394-5C1E00CD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B3B67-F142-412E-BD6F-A554E661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9D0D6B-94E9-4EE1-9F8E-37D95C64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46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5F852-96B4-4EE3-83A9-E176737044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804594-3691-4B6F-B58E-E207AC46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442DDA-EEA9-4850-A899-FD497870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CCCE70-11D6-4501-B8BF-87AE7868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2B2744-1C72-435F-9599-5E55D140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3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66223-B4B6-4A14-8054-754223DDD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83C4C0-1577-471E-8AEF-ACC42C87B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169ACD-3618-4404-99E9-AC171441A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66C1E1-38B5-40F3-A116-DD33ED56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145A5A-6F4F-4D25-AF00-C3FE07CA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6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9F5E0-C51A-46BB-89F8-75B7AFF1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A800E0-6530-476B-A087-B9BD4AE40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385BC-85BE-4C0B-B8D4-4C136FEF1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601684-EBEE-416B-B100-11CF833A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CCCCA-E47F-4A75-A195-262B4377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8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F67AC-2C3C-4EBC-8EA3-7CA0B996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EFB374-2B5F-4C3C-9D06-9D8DD7A8F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F6A380-20FA-487D-944A-B26EFCD4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C1B565-884D-49A7-A01B-538208AF4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FA07F2-D276-41EA-8244-FE3CE3EFA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CC6E88-60A8-42ED-8F89-3BCCE4EC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7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B65F4-1964-4F47-9C67-261C8BD8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BC4279-0AB4-4528-83F1-47B380508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119850-65DD-436D-86B8-ABD3EAD0F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A5D41A-0C65-43AC-BF1C-9C19B0BDB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2ADE09-1DBA-442A-B480-62D60EAF7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3901EC-EDA3-494B-8B40-541A0268B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216F63-0950-40D5-8648-D57FDA02B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DC604B4-D118-4D1F-92D3-263DE57A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BB6C7-A3F6-4FF7-ADB4-1C88F6A7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EF5A4A-68E9-4867-83E6-194EC371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13A8CC-64EF-40CB-A7BC-C708B9CC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CB9641-98D6-4DA8-BB21-820B2CA5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62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F14F39-2D0A-484D-9EEF-7C9F1063D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DC0036-692B-4A3B-9B7E-4AEB31764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D506D9-0C6B-4556-A97B-2AAA34C1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1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DD18A-882D-4F53-842B-BEA9EC38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F95B06-67EF-4155-920D-7731DE55C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6B4F4F-8C40-4B88-88B1-A8A1775F8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ACBE0D-9F5B-4393-B421-B982974DB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C8B57D-1588-4483-A8E5-C60DFA552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267A84-0E4D-4BEF-96F4-3F6F8CAC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2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763D7-6588-4D5D-AABA-08CD79E0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57F20D4-7DD3-420B-A44F-F0F469E25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0AFE87-4980-4BAE-BB28-AEB3C0B80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C6ABC3-0E7E-4099-958E-B87144A7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3B4664-5DDD-4F6F-996E-1EDE646A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E9757A-DFE3-41AA-8991-6DBD05B8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1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D0468-FF9F-4141-8B99-6283EA4D3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09E907-D418-4798-B842-D72F4617F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E71DF2-DB6B-48C3-A828-4B1B8757F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CBD12-E750-439A-9394-5F07034B7F34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04E306-F7CF-432F-848D-6CAF68F60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6F9BF1-B960-4B92-90FE-1E6BADF38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9D34-7067-4B69-A125-228EC8889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3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8FF9E-8A48-459A-9593-545E26C3C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000" y="474132"/>
            <a:ext cx="9144000" cy="1507067"/>
          </a:xfrm>
        </p:spPr>
        <p:txBody>
          <a:bodyPr>
            <a:normAutofit fontScale="90000"/>
          </a:bodyPr>
          <a:lstStyle/>
          <a:p>
            <a:r>
              <a:rPr lang="ru-RU" sz="8000" dirty="0"/>
              <a:t>Оконные функции</a:t>
            </a:r>
            <a:br>
              <a:rPr lang="ru-RU" sz="8000" dirty="0"/>
            </a:br>
            <a:r>
              <a:rPr lang="ru-RU" sz="4400" dirty="0"/>
              <a:t>(</a:t>
            </a:r>
            <a:r>
              <a:rPr lang="ru-RU" sz="4400" dirty="0" err="1"/>
              <a:t>window</a:t>
            </a:r>
            <a:r>
              <a:rPr lang="ru-RU" sz="4400" dirty="0"/>
              <a:t> </a:t>
            </a:r>
            <a:r>
              <a:rPr lang="ru-RU" sz="4400" dirty="0" err="1"/>
              <a:t>functions</a:t>
            </a:r>
            <a:r>
              <a:rPr lang="ru-RU" sz="4400" dirty="0"/>
              <a:t>) </a:t>
            </a:r>
            <a:endParaRPr lang="ru-RU" sz="8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1D9DC82-08DB-49E9-8DBD-BBF3FF1DC9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06" b="3366"/>
          <a:stretch/>
        </p:blipFill>
        <p:spPr>
          <a:xfrm>
            <a:off x="520170" y="3429000"/>
            <a:ext cx="5711297" cy="313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8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5F9F3-3C31-4B89-926D-967E79A3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F8480BC-820C-43AC-9BFB-44F404346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800" y="217150"/>
            <a:ext cx="6346031" cy="281391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A000A6-73D7-4275-A3AB-7257200A3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451" y="3429000"/>
            <a:ext cx="9912349" cy="32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1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65BFF-69CA-4BE4-B9C0-C5CC7962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Ранжирующие функции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52AC59-39F6-4046-B3A4-F42CCAB08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ROW_NUMBER</a:t>
            </a:r>
            <a:r>
              <a:rPr lang="ru-RU" dirty="0"/>
              <a:t> – функция возвращает номер строки и используется для нумерации;</a:t>
            </a:r>
          </a:p>
          <a:p>
            <a:r>
              <a:rPr lang="ru-RU" b="1" dirty="0"/>
              <a:t>RANK</a:t>
            </a:r>
            <a:r>
              <a:rPr lang="ru-RU" dirty="0"/>
              <a:t> — функция возвращает ранг каждой строки. В данном случае значения уже анализируются и, в случае нахождения одинаковых, возвращает одинаковый ранг с пропуском следующего значения;</a:t>
            </a:r>
          </a:p>
          <a:p>
            <a:r>
              <a:rPr lang="ru-RU" b="1" dirty="0"/>
              <a:t>DENSE_RANK</a:t>
            </a:r>
            <a:r>
              <a:rPr lang="ru-RU" dirty="0"/>
              <a:t> — функция возвращает ранг каждой строки. Но в отличие от функции RANK, она для одинаковых значений возвращает ранг, не пропуская следующий;</a:t>
            </a:r>
          </a:p>
          <a:p>
            <a:r>
              <a:rPr lang="ru-RU" b="1" dirty="0"/>
              <a:t>NTILE</a:t>
            </a:r>
            <a:r>
              <a:rPr lang="ru-RU" dirty="0"/>
              <a:t> – это функция, которая позволяет определить к какой группе относится текущая строка. Количество групп задается в скобках.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28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95D75-D9EA-4DE4-B5AD-03C25F795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F4BA629-642C-499B-AF6D-CC310E2F9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016" y="365125"/>
            <a:ext cx="7661483" cy="256196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43920DB-54F5-4DFB-AE2C-CFE31A149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271" y="3715808"/>
            <a:ext cx="9261319" cy="277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6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B69AA-1AE5-4656-88FE-1896E552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смещения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E934B6-94AD-4FA9-AB08-A7BCC51D7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LAG или LEAD </a:t>
            </a:r>
            <a:r>
              <a:rPr lang="ru-RU" dirty="0"/>
              <a:t>– функция LAG обращается к данным из предыдущей строки окна, а LEAD к данным из следующей строки. </a:t>
            </a:r>
          </a:p>
          <a:p>
            <a:r>
              <a:rPr lang="ru-RU" b="1" dirty="0"/>
              <a:t>FIRST_VALUE</a:t>
            </a:r>
            <a:r>
              <a:rPr lang="ru-RU" dirty="0"/>
              <a:t> или </a:t>
            </a:r>
            <a:r>
              <a:rPr lang="ru-RU" b="1" dirty="0"/>
              <a:t>LAST_VALUE </a:t>
            </a:r>
            <a:r>
              <a:rPr lang="ru-RU" dirty="0"/>
              <a:t>— с помощью функции можно получить первое и последнее значение в окне. В качестве параметра принимает столбец, значение которого необходимо вернуть.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1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FEF6B-EE50-4940-97F9-21078516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C377BB1-4D47-4487-A2E1-EAE5BDABA9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365125"/>
            <a:ext cx="6248400" cy="19907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67BD7DD-A665-415F-93FA-4E048AF47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44" y="3005667"/>
            <a:ext cx="10257512" cy="333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50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6776D-DBA8-483F-85CC-F791EBC5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Аналитические функции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A697A7-1146-4FE4-AB7E-090A77EAD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CUME_DIST</a:t>
            </a:r>
            <a:r>
              <a:rPr lang="ru-RU" dirty="0"/>
              <a:t> — вычисляет интегральное распределение (относительное положение) значений в окне;</a:t>
            </a:r>
          </a:p>
          <a:p>
            <a:r>
              <a:rPr lang="ru-RU" b="1" dirty="0"/>
              <a:t>PERCENT_RANK</a:t>
            </a:r>
            <a:r>
              <a:rPr lang="ru-RU" dirty="0"/>
              <a:t> — вычисляет относительный ранг строки в окне;</a:t>
            </a:r>
          </a:p>
          <a:p>
            <a:r>
              <a:rPr lang="ru-RU" b="1" dirty="0"/>
              <a:t>PERCENTILE_CONT</a:t>
            </a:r>
            <a:r>
              <a:rPr lang="ru-RU" dirty="0"/>
              <a:t> — вычисляет </a:t>
            </a:r>
            <a:r>
              <a:rPr lang="ru-RU" dirty="0" err="1"/>
              <a:t>процентиль</a:t>
            </a:r>
            <a:r>
              <a:rPr lang="ru-RU" dirty="0"/>
              <a:t> на основе постоянного распределения значения столбца. В качестве параметра принимает </a:t>
            </a:r>
            <a:r>
              <a:rPr lang="ru-RU" dirty="0" err="1"/>
              <a:t>процентиль</a:t>
            </a:r>
            <a:r>
              <a:rPr lang="ru-RU" dirty="0"/>
              <a:t>, который необходимо вычислить.</a:t>
            </a:r>
          </a:p>
          <a:p>
            <a:r>
              <a:rPr lang="ru-RU" b="1" dirty="0"/>
              <a:t>PERCENTILE_DISC</a:t>
            </a:r>
            <a:r>
              <a:rPr lang="ru-RU" dirty="0"/>
              <a:t> — вычисляет определенный </a:t>
            </a:r>
            <a:r>
              <a:rPr lang="ru-RU" dirty="0" err="1"/>
              <a:t>процентиль</a:t>
            </a:r>
            <a:r>
              <a:rPr lang="ru-RU" dirty="0"/>
              <a:t> для отсортированных значений в наборе данных. В качестве параметра принимает </a:t>
            </a:r>
            <a:r>
              <a:rPr lang="ru-RU" dirty="0" err="1"/>
              <a:t>процентиль</a:t>
            </a:r>
            <a:r>
              <a:rPr lang="ru-RU" dirty="0"/>
              <a:t>, который необходимо вычислить.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944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FD8FF-D085-4763-9BF9-26A107F8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B9E936-7359-4F62-9C6E-27C5185DB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90ACD0-72B1-434B-B1A7-75A9E8AF5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908" y="273842"/>
            <a:ext cx="7654183" cy="28294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71903D-FBBC-4B3D-AA4B-CA122E552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394" y="3625717"/>
            <a:ext cx="9207212" cy="286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8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EA1784-CB2B-4597-8707-69D498DC6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9" y="180857"/>
            <a:ext cx="5691996" cy="295848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A2289E0-CFD5-46A0-BA4A-836CD63B488F}"/>
              </a:ext>
            </a:extLst>
          </p:cNvPr>
          <p:cNvSpPr/>
          <p:nvPr/>
        </p:nvSpPr>
        <p:spPr>
          <a:xfrm>
            <a:off x="5526656" y="307232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Окно определяется с помощью обязательной инструкции OVER()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D7143C-146A-4F27-B4A8-C1026EC09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6656" y="3853623"/>
            <a:ext cx="6412302" cy="179251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9806441-7036-4B8F-BDA7-C4421256D33B}"/>
              </a:ext>
            </a:extLst>
          </p:cNvPr>
          <p:cNvSpPr/>
          <p:nvPr/>
        </p:nvSpPr>
        <p:spPr>
          <a:xfrm>
            <a:off x="5526656" y="575381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/>
              <a:t>Over – </a:t>
            </a:r>
            <a:r>
              <a:rPr lang="ru-RU" i="1" dirty="0"/>
              <a:t>над, относительно</a:t>
            </a:r>
          </a:p>
          <a:p>
            <a:r>
              <a:rPr lang="en-US" i="1" dirty="0"/>
              <a:t>Order - </a:t>
            </a:r>
            <a:r>
              <a:rPr lang="ru-RU" i="1" dirty="0"/>
              <a:t>порядок</a:t>
            </a:r>
          </a:p>
          <a:p>
            <a:r>
              <a:rPr lang="en-US" i="1" dirty="0"/>
              <a:t>Partition</a:t>
            </a:r>
            <a:r>
              <a:rPr lang="ru-RU" i="1" dirty="0"/>
              <a:t> – раздел, разбиение</a:t>
            </a:r>
          </a:p>
        </p:txBody>
      </p:sp>
    </p:spTree>
    <p:extLst>
      <p:ext uri="{BB962C8B-B14F-4D97-AF65-F5344CB8AC3E}">
        <p14:creationId xmlns:p14="http://schemas.microsoft.com/office/powerpoint/2010/main" val="125046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F1864-EB15-410A-A6A6-24DEABDF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F18A9A-FEB3-417F-B74F-09BB79B3C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882FC0-98A2-46F4-993A-7D01036B04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54" b="5536"/>
          <a:stretch/>
        </p:blipFill>
        <p:spPr>
          <a:xfrm>
            <a:off x="216212" y="1953253"/>
            <a:ext cx="3829487" cy="323122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8A818B-EE9F-418C-9756-3910C8E88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9227" y="711289"/>
            <a:ext cx="7013336" cy="18383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55B942-D5E1-4CD6-AFBA-488A69DA0A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88" t="2705" r="1981" b="4244"/>
          <a:stretch/>
        </p:blipFill>
        <p:spPr>
          <a:xfrm>
            <a:off x="5710687" y="3088256"/>
            <a:ext cx="5089585" cy="29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9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F1864-EB15-410A-A6A6-24DEABDF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F18A9A-FEB3-417F-B74F-09BB79B3C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882FC0-98A2-46F4-993A-7D01036B04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54" b="5536"/>
          <a:stretch/>
        </p:blipFill>
        <p:spPr>
          <a:xfrm>
            <a:off x="216212" y="1953253"/>
            <a:ext cx="3829487" cy="323122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2264AD1-2581-4EA6-9CF9-2E4D02557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839" y="681036"/>
            <a:ext cx="7154172" cy="179771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6BCC8F6-26D7-474D-8FFA-FC3FEC7448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52" t="2564" r="3795" b="3496"/>
          <a:stretch/>
        </p:blipFill>
        <p:spPr>
          <a:xfrm>
            <a:off x="5227608" y="2924355"/>
            <a:ext cx="5089584" cy="288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2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F1864-EB15-410A-A6A6-24DEABDF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F18A9A-FEB3-417F-B74F-09BB79B3C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882FC0-98A2-46F4-993A-7D01036B04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54" b="5536"/>
          <a:stretch/>
        </p:blipFill>
        <p:spPr>
          <a:xfrm>
            <a:off x="216212" y="1953253"/>
            <a:ext cx="3829487" cy="323122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517280-A778-40AA-85E8-4F6F9DFF9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753" y="769397"/>
            <a:ext cx="6751199" cy="170257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9E74C3-60B2-4F92-B197-F38FBE4EB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1989" y="2857381"/>
            <a:ext cx="5328628" cy="300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90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D6E79-720C-48FF-82E4-4FC33BE2C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ROWS </a:t>
            </a:r>
            <a:r>
              <a:rPr lang="ru-RU" dirty="0"/>
              <a:t>или </a:t>
            </a:r>
            <a:r>
              <a:rPr lang="en-US" dirty="0"/>
              <a:t>RANGE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572AED-7DE3-4AEC-915A-CABB8E483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UNBOUNDED PRECEDING</a:t>
            </a:r>
            <a:r>
              <a:rPr lang="ru-RU" dirty="0"/>
              <a:t> — указывает, что окно начинается с первой строки группы;</a:t>
            </a:r>
          </a:p>
          <a:p>
            <a:r>
              <a:rPr lang="ru-RU" b="1" dirty="0"/>
              <a:t>UNBOUNDED FOLLOWING</a:t>
            </a:r>
            <a:r>
              <a:rPr lang="ru-RU" dirty="0"/>
              <a:t> – с помощью данной инструкции можно указать, что окно заканчивается на последней строке группы;</a:t>
            </a:r>
          </a:p>
          <a:p>
            <a:r>
              <a:rPr lang="ru-RU" b="1" dirty="0"/>
              <a:t>CURRENT ROW</a:t>
            </a:r>
            <a:r>
              <a:rPr lang="ru-RU" dirty="0"/>
              <a:t> – инструкция указывает, что окно начинается или заканчивается на текущей строке;</a:t>
            </a:r>
          </a:p>
          <a:p>
            <a:r>
              <a:rPr lang="ru-RU" b="1" dirty="0"/>
              <a:t>BETWEEN</a:t>
            </a:r>
            <a:r>
              <a:rPr lang="ru-RU" dirty="0"/>
              <a:t> </a:t>
            </a:r>
            <a:r>
              <a:rPr lang="ru-RU" b="1" dirty="0"/>
              <a:t>«</a:t>
            </a:r>
            <a:r>
              <a:rPr lang="ru-RU" b="1" i="1" dirty="0"/>
              <a:t>граница окна</a:t>
            </a:r>
            <a:r>
              <a:rPr lang="ru-RU" b="1" dirty="0"/>
              <a:t>» AND «</a:t>
            </a:r>
            <a:r>
              <a:rPr lang="ru-RU" b="1" i="1" dirty="0"/>
              <a:t>граница окна</a:t>
            </a:r>
            <a:r>
              <a:rPr lang="ru-RU" b="1" dirty="0"/>
              <a:t>»</a:t>
            </a:r>
            <a:r>
              <a:rPr lang="ru-RU" dirty="0"/>
              <a:t> — указывает нижнюю и верхнюю границу окна;</a:t>
            </a:r>
          </a:p>
          <a:p>
            <a:r>
              <a:rPr lang="ru-RU" b="1" dirty="0"/>
              <a:t>«</a:t>
            </a:r>
            <a:r>
              <a:rPr lang="ru-RU" b="1" i="1" dirty="0"/>
              <a:t>Значение</a:t>
            </a:r>
            <a:r>
              <a:rPr lang="ru-RU" b="1" dirty="0"/>
              <a:t>»</a:t>
            </a:r>
            <a:r>
              <a:rPr lang="ru-RU" dirty="0"/>
              <a:t> </a:t>
            </a:r>
            <a:r>
              <a:rPr lang="ru-RU" b="1" dirty="0"/>
              <a:t>PRECEDING</a:t>
            </a:r>
            <a:r>
              <a:rPr lang="ru-RU" dirty="0"/>
              <a:t> – определяет число строк перед текущей строкой (не допускается в предложении RANGE).;</a:t>
            </a:r>
          </a:p>
          <a:p>
            <a:r>
              <a:rPr lang="ru-RU" b="1" dirty="0"/>
              <a:t>«</a:t>
            </a:r>
            <a:r>
              <a:rPr lang="ru-RU" b="1" i="1" dirty="0"/>
              <a:t>Значение</a:t>
            </a:r>
            <a:r>
              <a:rPr lang="ru-RU" b="1" dirty="0"/>
              <a:t>»</a:t>
            </a:r>
            <a:r>
              <a:rPr lang="ru-RU" dirty="0"/>
              <a:t> </a:t>
            </a:r>
            <a:r>
              <a:rPr lang="ru-RU" b="1" dirty="0"/>
              <a:t>FOLLOWING</a:t>
            </a:r>
            <a:r>
              <a:rPr lang="ru-RU" dirty="0"/>
              <a:t> — определяет число строк после текущей строки (не допускается в предложении RANGE).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32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7271E-A3B8-4F30-A76C-B84280D57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A39CAD-2422-441D-919F-E354A8A7A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195C97-E044-4763-9816-D20FD4FCD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494" y="262926"/>
            <a:ext cx="8188517" cy="192818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99B290-9CB7-44DE-BD07-7B5F01ABB8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3" t="3598" r="2094" b="4446"/>
          <a:stretch/>
        </p:blipFill>
        <p:spPr>
          <a:xfrm>
            <a:off x="2743200" y="2608127"/>
            <a:ext cx="6012612" cy="335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25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263647-9D2F-4567-83BC-87EB2D128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16" y="931653"/>
            <a:ext cx="10515600" cy="4391295"/>
          </a:xfrm>
        </p:spPr>
        <p:txBody>
          <a:bodyPr/>
          <a:lstStyle/>
          <a:p>
            <a:pPr marL="0" indent="0">
              <a:buNone/>
            </a:pPr>
            <a:r>
              <a:rPr lang="ru-RU" sz="3600" i="1" dirty="0"/>
              <a:t>Типы оконных функций:</a:t>
            </a:r>
          </a:p>
          <a:p>
            <a:r>
              <a:rPr lang="ru-RU" dirty="0"/>
              <a:t>Агрегатные функции;</a:t>
            </a:r>
          </a:p>
          <a:p>
            <a:r>
              <a:rPr lang="ru-RU" dirty="0"/>
              <a:t>Ранжирующие функции;</a:t>
            </a:r>
          </a:p>
          <a:p>
            <a:r>
              <a:rPr lang="ru-RU" dirty="0"/>
              <a:t>Функции смещения;</a:t>
            </a:r>
          </a:p>
          <a:p>
            <a:r>
              <a:rPr lang="ru-RU" dirty="0"/>
              <a:t>Аналитические функции.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67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B5495-3673-4DC3-A53F-4A6E6E3B8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Агрегатные функции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7EB4C6-E000-4A5D-973F-6C5B9B3D7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SUM</a:t>
            </a:r>
            <a:r>
              <a:rPr lang="ru-RU" dirty="0"/>
              <a:t> – возвращает сумму значений в столбце;</a:t>
            </a:r>
          </a:p>
          <a:p>
            <a:r>
              <a:rPr lang="ru-RU" b="1" dirty="0"/>
              <a:t>COUNT</a:t>
            </a:r>
            <a:r>
              <a:rPr lang="ru-RU" dirty="0"/>
              <a:t> — вычисляет количество значений в столбце (</a:t>
            </a:r>
            <a:r>
              <a:rPr lang="ru-RU" i="1" dirty="0"/>
              <a:t>значения NULL не учитываются</a:t>
            </a:r>
            <a:r>
              <a:rPr lang="ru-RU" dirty="0"/>
              <a:t>);</a:t>
            </a:r>
          </a:p>
          <a:p>
            <a:r>
              <a:rPr lang="ru-RU" b="1" dirty="0"/>
              <a:t>AVG</a:t>
            </a:r>
            <a:r>
              <a:rPr lang="ru-RU" dirty="0"/>
              <a:t> — определяет среднее значение в столбце;</a:t>
            </a:r>
          </a:p>
          <a:p>
            <a:r>
              <a:rPr lang="ru-RU" b="1" dirty="0"/>
              <a:t>MAX</a:t>
            </a:r>
            <a:r>
              <a:rPr lang="ru-RU" dirty="0"/>
              <a:t> — определяет максимальное значение в столбце;</a:t>
            </a:r>
          </a:p>
          <a:p>
            <a:r>
              <a:rPr lang="ru-RU" b="1" dirty="0"/>
              <a:t>MIN</a:t>
            </a:r>
            <a:r>
              <a:rPr lang="ru-RU" dirty="0"/>
              <a:t> — определяет минимальное значение в столбце.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679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61</Words>
  <Application>Microsoft Office PowerPoint</Application>
  <PresentationFormat>Широкоэкранный</PresentationFormat>
  <Paragraphs>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Тема Office</vt:lpstr>
      <vt:lpstr>Оконные функции (window functions) </vt:lpstr>
      <vt:lpstr>Презентация PowerPoint</vt:lpstr>
      <vt:lpstr>Презентация PowerPoint</vt:lpstr>
      <vt:lpstr>Презентация PowerPoint</vt:lpstr>
      <vt:lpstr>Презентация PowerPoint</vt:lpstr>
      <vt:lpstr>ROWS или RANGE</vt:lpstr>
      <vt:lpstr>Презентация PowerPoint</vt:lpstr>
      <vt:lpstr>Презентация PowerPoint</vt:lpstr>
      <vt:lpstr>Агрегатные функции</vt:lpstr>
      <vt:lpstr>Презентация PowerPoint</vt:lpstr>
      <vt:lpstr>Ранжирующие функции</vt:lpstr>
      <vt:lpstr>Презентация PowerPoint</vt:lpstr>
      <vt:lpstr>Функции смещения</vt:lpstr>
      <vt:lpstr>Презентация PowerPoint</vt:lpstr>
      <vt:lpstr>Аналитические функции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Оконные функции</dc:title>
  <dc:creator>Елизавета Быковская</dc:creator>
  <cp:lastModifiedBy>Елизавета Быковская</cp:lastModifiedBy>
  <cp:revision>6</cp:revision>
  <dcterms:created xsi:type="dcterms:W3CDTF">2023-12-04T12:20:52Z</dcterms:created>
  <dcterms:modified xsi:type="dcterms:W3CDTF">2023-12-05T05:16:15Z</dcterms:modified>
</cp:coreProperties>
</file>