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9"/>
  </p:notesMasterIdLst>
  <p:sldIdLst>
    <p:sldId id="256" r:id="rId2"/>
    <p:sldId id="282" r:id="rId3"/>
    <p:sldId id="279" r:id="rId4"/>
    <p:sldId id="281" r:id="rId5"/>
    <p:sldId id="283" r:id="rId6"/>
    <p:sldId id="284" r:id="rId7"/>
    <p:sldId id="285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86" r:id="rId16"/>
    <p:sldId id="288" r:id="rId17"/>
    <p:sldId id="304" r:id="rId18"/>
    <p:sldId id="305" r:id="rId19"/>
    <p:sldId id="293" r:id="rId20"/>
    <p:sldId id="294" r:id="rId21"/>
    <p:sldId id="295" r:id="rId22"/>
    <p:sldId id="296" r:id="rId23"/>
    <p:sldId id="263" r:id="rId24"/>
    <p:sldId id="264" r:id="rId25"/>
    <p:sldId id="297" r:id="rId26"/>
    <p:sldId id="298" r:id="rId27"/>
    <p:sldId id="299" r:id="rId28"/>
    <p:sldId id="300" r:id="rId29"/>
    <p:sldId id="306" r:id="rId30"/>
    <p:sldId id="257" r:id="rId31"/>
    <p:sldId id="311" r:id="rId32"/>
    <p:sldId id="314" r:id="rId33"/>
    <p:sldId id="312" r:id="rId34"/>
    <p:sldId id="317" r:id="rId35"/>
    <p:sldId id="319" r:id="rId36"/>
    <p:sldId id="321" r:id="rId37"/>
    <p:sldId id="258" r:id="rId38"/>
    <p:sldId id="322" r:id="rId39"/>
    <p:sldId id="260" r:id="rId40"/>
    <p:sldId id="262" r:id="rId41"/>
    <p:sldId id="323" r:id="rId42"/>
    <p:sldId id="265" r:id="rId43"/>
    <p:sldId id="266" r:id="rId44"/>
    <p:sldId id="324" r:id="rId45"/>
    <p:sldId id="287" r:id="rId46"/>
    <p:sldId id="325" r:id="rId47"/>
    <p:sldId id="289" r:id="rId48"/>
    <p:sldId id="290" r:id="rId49"/>
    <p:sldId id="326" r:id="rId50"/>
    <p:sldId id="327" r:id="rId51"/>
    <p:sldId id="328" r:id="rId52"/>
    <p:sldId id="329" r:id="rId53"/>
    <p:sldId id="330" r:id="rId54"/>
    <p:sldId id="267" r:id="rId55"/>
    <p:sldId id="268" r:id="rId56"/>
    <p:sldId id="331" r:id="rId57"/>
    <p:sldId id="332" r:id="rId58"/>
    <p:sldId id="333" r:id="rId59"/>
    <p:sldId id="334" r:id="rId60"/>
    <p:sldId id="335" r:id="rId61"/>
    <p:sldId id="259" r:id="rId62"/>
    <p:sldId id="336" r:id="rId63"/>
    <p:sldId id="337" r:id="rId64"/>
    <p:sldId id="261" r:id="rId65"/>
    <p:sldId id="338" r:id="rId66"/>
    <p:sldId id="278" r:id="rId67"/>
    <p:sldId id="291" r:id="rId6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4A5F0E-D5E4-44F1-91A0-5E322C926E46}" type="doc">
      <dgm:prSet loTypeId="urn:microsoft.com/office/officeart/2005/8/layout/venn1" loCatId="relationship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E3494A4F-4E7B-4C9C-BA79-16DD3B04782C}">
      <dgm:prSet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Точные числа</a:t>
          </a:r>
        </a:p>
      </dgm:t>
    </dgm:pt>
    <dgm:pt modelId="{53CA1481-6935-47D6-A7CD-EBEF20927F40}" type="parTrans" cxnId="{3384F6E9-1C17-41DC-BB3C-141680B6C839}">
      <dgm:prSet/>
      <dgm:spPr/>
      <dgm:t>
        <a:bodyPr/>
        <a:lstStyle/>
        <a:p>
          <a:endParaRPr lang="ru-RU"/>
        </a:p>
      </dgm:t>
    </dgm:pt>
    <dgm:pt modelId="{65C639ED-4D2C-4D3E-9F2B-06B5812E7290}" type="sibTrans" cxnId="{3384F6E9-1C17-41DC-BB3C-141680B6C839}">
      <dgm:prSet/>
      <dgm:spPr/>
      <dgm:t>
        <a:bodyPr/>
        <a:lstStyle/>
        <a:p>
          <a:endParaRPr lang="ru-RU"/>
        </a:p>
      </dgm:t>
    </dgm:pt>
    <dgm:pt modelId="{28E4C9F9-56D5-4EF0-91C9-7260D568A96C}">
      <dgm:prSet custT="1"/>
      <dgm:spPr/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Символьные строки в Юникоде</a:t>
          </a:r>
        </a:p>
      </dgm:t>
    </dgm:pt>
    <dgm:pt modelId="{129A3F9A-9E08-4AA2-9187-513C8F757BA7}" type="parTrans" cxnId="{70F7E2CC-79C1-450D-AD72-03C554D1D112}">
      <dgm:prSet/>
      <dgm:spPr/>
      <dgm:t>
        <a:bodyPr/>
        <a:lstStyle/>
        <a:p>
          <a:endParaRPr lang="ru-RU"/>
        </a:p>
      </dgm:t>
    </dgm:pt>
    <dgm:pt modelId="{64C4F984-48E1-441A-94F4-FE34F1A22404}" type="sibTrans" cxnId="{70F7E2CC-79C1-450D-AD72-03C554D1D112}">
      <dgm:prSet/>
      <dgm:spPr/>
      <dgm:t>
        <a:bodyPr/>
        <a:lstStyle/>
        <a:p>
          <a:endParaRPr lang="ru-RU"/>
        </a:p>
      </dgm:t>
    </dgm:pt>
    <dgm:pt modelId="{F3AF9E7C-19A3-47CC-9937-832BAA890F7E}">
      <dgm:prSet custT="1"/>
      <dgm:spPr/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Приблизительные числа</a:t>
          </a:r>
        </a:p>
      </dgm:t>
    </dgm:pt>
    <dgm:pt modelId="{F4B9DDE8-F510-41C0-934B-73508555F82D}" type="parTrans" cxnId="{4F3729A6-CB2D-43C5-A9D3-F64F4247F39E}">
      <dgm:prSet/>
      <dgm:spPr/>
      <dgm:t>
        <a:bodyPr/>
        <a:lstStyle/>
        <a:p>
          <a:endParaRPr lang="ru-RU"/>
        </a:p>
      </dgm:t>
    </dgm:pt>
    <dgm:pt modelId="{0B2CD891-47FB-4636-AECF-CAF6CF20F08C}" type="sibTrans" cxnId="{4F3729A6-CB2D-43C5-A9D3-F64F4247F39E}">
      <dgm:prSet/>
      <dgm:spPr/>
      <dgm:t>
        <a:bodyPr/>
        <a:lstStyle/>
        <a:p>
          <a:endParaRPr lang="ru-RU"/>
        </a:p>
      </dgm:t>
    </dgm:pt>
    <dgm:pt modelId="{0902F3C2-F85B-40D0-B732-5879D8F3774B}">
      <dgm:prSet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Двоичные данные</a:t>
          </a:r>
        </a:p>
      </dgm:t>
    </dgm:pt>
    <dgm:pt modelId="{D6986866-05C0-40B9-B3C8-34D33E15BC0F}" type="parTrans" cxnId="{11F0FE7B-AF4B-407A-8E62-1D638DCC2DF5}">
      <dgm:prSet/>
      <dgm:spPr/>
      <dgm:t>
        <a:bodyPr/>
        <a:lstStyle/>
        <a:p>
          <a:endParaRPr lang="ru-RU"/>
        </a:p>
      </dgm:t>
    </dgm:pt>
    <dgm:pt modelId="{CD1F263C-30CD-4CB7-8304-254BE8540942}" type="sibTrans" cxnId="{11F0FE7B-AF4B-407A-8E62-1D638DCC2DF5}">
      <dgm:prSet/>
      <dgm:spPr/>
      <dgm:t>
        <a:bodyPr/>
        <a:lstStyle/>
        <a:p>
          <a:endParaRPr lang="ru-RU"/>
        </a:p>
      </dgm:t>
    </dgm:pt>
    <dgm:pt modelId="{115DE761-146F-4564-B4AD-14F46E30291B}">
      <dgm:prSet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Дата и время</a:t>
          </a:r>
        </a:p>
      </dgm:t>
    </dgm:pt>
    <dgm:pt modelId="{A7D9FEC4-F77F-416E-BE3A-734D34FE7B18}" type="parTrans" cxnId="{E5B5B3E6-9A26-4273-A190-2682B4385B6F}">
      <dgm:prSet/>
      <dgm:spPr/>
      <dgm:t>
        <a:bodyPr/>
        <a:lstStyle/>
        <a:p>
          <a:endParaRPr lang="ru-RU"/>
        </a:p>
      </dgm:t>
    </dgm:pt>
    <dgm:pt modelId="{755D9EDA-480F-4867-946E-0AF1E45F0E68}" type="sibTrans" cxnId="{E5B5B3E6-9A26-4273-A190-2682B4385B6F}">
      <dgm:prSet/>
      <dgm:spPr/>
      <dgm:t>
        <a:bodyPr/>
        <a:lstStyle/>
        <a:p>
          <a:endParaRPr lang="ru-RU"/>
        </a:p>
      </dgm:t>
    </dgm:pt>
    <dgm:pt modelId="{FA09AED9-7532-486F-BC7A-4E941DFA1EC4}">
      <dgm:prSet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Прочие типы данных</a:t>
          </a:r>
        </a:p>
      </dgm:t>
    </dgm:pt>
    <dgm:pt modelId="{C63ACAB0-716B-4EDD-B79B-CD291CB9066B}" type="parTrans" cxnId="{75F4B41C-0C02-4840-B5FC-04C0684A06A6}">
      <dgm:prSet/>
      <dgm:spPr/>
      <dgm:t>
        <a:bodyPr/>
        <a:lstStyle/>
        <a:p>
          <a:endParaRPr lang="ru-RU"/>
        </a:p>
      </dgm:t>
    </dgm:pt>
    <dgm:pt modelId="{4264B23C-28E8-492E-ACDF-ED47B231A68F}" type="sibTrans" cxnId="{75F4B41C-0C02-4840-B5FC-04C0684A06A6}">
      <dgm:prSet/>
      <dgm:spPr/>
      <dgm:t>
        <a:bodyPr/>
        <a:lstStyle/>
        <a:p>
          <a:endParaRPr lang="ru-RU"/>
        </a:p>
      </dgm:t>
    </dgm:pt>
    <dgm:pt modelId="{61E37A97-812F-43B4-9697-AA773FC71A93}">
      <dgm:prSet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Символьные строки</a:t>
          </a:r>
        </a:p>
      </dgm:t>
    </dgm:pt>
    <dgm:pt modelId="{4FB69C25-8F87-4825-A31E-BD89DC659C3E}" type="parTrans" cxnId="{BCD6BE10-BA37-42D6-BAE5-28FB512FEB9B}">
      <dgm:prSet/>
      <dgm:spPr/>
      <dgm:t>
        <a:bodyPr/>
        <a:lstStyle/>
        <a:p>
          <a:endParaRPr lang="ru-RU"/>
        </a:p>
      </dgm:t>
    </dgm:pt>
    <dgm:pt modelId="{A9626C0D-646A-4936-AC51-CED5161885BC}" type="sibTrans" cxnId="{BCD6BE10-BA37-42D6-BAE5-28FB512FEB9B}">
      <dgm:prSet/>
      <dgm:spPr/>
      <dgm:t>
        <a:bodyPr/>
        <a:lstStyle/>
        <a:p>
          <a:endParaRPr lang="ru-RU"/>
        </a:p>
      </dgm:t>
    </dgm:pt>
    <dgm:pt modelId="{A9566502-160C-489B-8229-793DFBC24984}" type="pres">
      <dgm:prSet presAssocID="{D34A5F0E-D5E4-44F1-91A0-5E322C926E46}" presName="compositeShape" presStyleCnt="0">
        <dgm:presLayoutVars>
          <dgm:chMax val="7"/>
          <dgm:dir/>
          <dgm:resizeHandles val="exact"/>
        </dgm:presLayoutVars>
      </dgm:prSet>
      <dgm:spPr/>
    </dgm:pt>
    <dgm:pt modelId="{B55ECB53-10E9-4C70-92E1-5B7883BEEEAC}" type="pres">
      <dgm:prSet presAssocID="{E3494A4F-4E7B-4C9C-BA79-16DD3B04782C}" presName="circ1" presStyleLbl="vennNode1" presStyleIdx="0" presStyleCnt="7"/>
      <dgm:spPr/>
    </dgm:pt>
    <dgm:pt modelId="{4136F482-354C-403C-88A3-0ADF4A27E114}" type="pres">
      <dgm:prSet presAssocID="{E3494A4F-4E7B-4C9C-BA79-16DD3B04782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C6F8DB1-0766-4DE1-9815-2D7EB470E562}" type="pres">
      <dgm:prSet presAssocID="{28E4C9F9-56D5-4EF0-91C9-7260D568A96C}" presName="circ2" presStyleLbl="vennNode1" presStyleIdx="1" presStyleCnt="7"/>
      <dgm:spPr/>
    </dgm:pt>
    <dgm:pt modelId="{74B405E1-3964-48E7-9CC5-479E526DAA50}" type="pres">
      <dgm:prSet presAssocID="{28E4C9F9-56D5-4EF0-91C9-7260D568A96C}" presName="circ2Tx" presStyleLbl="revTx" presStyleIdx="0" presStyleCnt="0" custScaleX="155361" custLinFactNeighborX="6891" custLinFactNeighborY="2570">
        <dgm:presLayoutVars>
          <dgm:chMax val="0"/>
          <dgm:chPref val="0"/>
          <dgm:bulletEnabled val="1"/>
        </dgm:presLayoutVars>
      </dgm:prSet>
      <dgm:spPr/>
    </dgm:pt>
    <dgm:pt modelId="{18A82224-2953-4E52-9AC1-F62A66A8222E}" type="pres">
      <dgm:prSet presAssocID="{F3AF9E7C-19A3-47CC-9937-832BAA890F7E}" presName="circ3" presStyleLbl="vennNode1" presStyleIdx="2" presStyleCnt="7"/>
      <dgm:spPr/>
    </dgm:pt>
    <dgm:pt modelId="{5E611D59-0320-4AD4-9F10-0126D9478E50}" type="pres">
      <dgm:prSet presAssocID="{F3AF9E7C-19A3-47CC-9937-832BAA890F7E}" presName="circ3Tx" presStyleLbl="revTx" presStyleIdx="0" presStyleCnt="0" custScaleX="184488" custLinFactNeighborX="28048" custLinFactNeighborY="-771">
        <dgm:presLayoutVars>
          <dgm:chMax val="0"/>
          <dgm:chPref val="0"/>
          <dgm:bulletEnabled val="1"/>
        </dgm:presLayoutVars>
      </dgm:prSet>
      <dgm:spPr/>
    </dgm:pt>
    <dgm:pt modelId="{A73A2FDE-37D3-499E-97CD-234465D0ECED}" type="pres">
      <dgm:prSet presAssocID="{0902F3C2-F85B-40D0-B732-5879D8F3774B}" presName="circ4" presStyleLbl="vennNode1" presStyleIdx="3" presStyleCnt="7"/>
      <dgm:spPr/>
    </dgm:pt>
    <dgm:pt modelId="{F316FBAE-3EA2-45B5-9123-03C9F5A23BF1}" type="pres">
      <dgm:prSet presAssocID="{0902F3C2-F85B-40D0-B732-5879D8F3774B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7339A78-61B0-457F-B1B3-A539DA8410CC}" type="pres">
      <dgm:prSet presAssocID="{115DE761-146F-4564-B4AD-14F46E30291B}" presName="circ5" presStyleLbl="vennNode1" presStyleIdx="4" presStyleCnt="7"/>
      <dgm:spPr/>
    </dgm:pt>
    <dgm:pt modelId="{8DA6CF8D-47E4-4CC8-A81E-1AA5F1F0269B}" type="pres">
      <dgm:prSet presAssocID="{115DE761-146F-4564-B4AD-14F46E30291B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7945FF1-EF18-443D-90FE-7293976A395D}" type="pres">
      <dgm:prSet presAssocID="{FA09AED9-7532-486F-BC7A-4E941DFA1EC4}" presName="circ6" presStyleLbl="vennNode1" presStyleIdx="5" presStyleCnt="7"/>
      <dgm:spPr/>
    </dgm:pt>
    <dgm:pt modelId="{0B74EEAB-86C5-42C4-8A5C-DA9ABF30E635}" type="pres">
      <dgm:prSet presAssocID="{FA09AED9-7532-486F-BC7A-4E941DFA1EC4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D0002855-64B9-4C72-9A4E-11D399094645}" type="pres">
      <dgm:prSet presAssocID="{61E37A97-812F-43B4-9697-AA773FC71A93}" presName="circ7" presStyleLbl="vennNode1" presStyleIdx="6" presStyleCnt="7"/>
      <dgm:spPr/>
    </dgm:pt>
    <dgm:pt modelId="{58D85E53-75AB-467B-AE27-061E14D4F4B0}" type="pres">
      <dgm:prSet presAssocID="{61E37A97-812F-43B4-9697-AA773FC71A93}" presName="circ7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BCD6BE10-BA37-42D6-BAE5-28FB512FEB9B}" srcId="{D34A5F0E-D5E4-44F1-91A0-5E322C926E46}" destId="{61E37A97-812F-43B4-9697-AA773FC71A93}" srcOrd="6" destOrd="0" parTransId="{4FB69C25-8F87-4825-A31E-BD89DC659C3E}" sibTransId="{A9626C0D-646A-4936-AC51-CED5161885BC}"/>
    <dgm:cxn modelId="{75F4B41C-0C02-4840-B5FC-04C0684A06A6}" srcId="{D34A5F0E-D5E4-44F1-91A0-5E322C926E46}" destId="{FA09AED9-7532-486F-BC7A-4E941DFA1EC4}" srcOrd="5" destOrd="0" parTransId="{C63ACAB0-716B-4EDD-B79B-CD291CB9066B}" sibTransId="{4264B23C-28E8-492E-ACDF-ED47B231A68F}"/>
    <dgm:cxn modelId="{9FF2722B-6364-44DB-ACD0-DA03BA7A7E39}" type="presOf" srcId="{FA09AED9-7532-486F-BC7A-4E941DFA1EC4}" destId="{0B74EEAB-86C5-42C4-8A5C-DA9ABF30E635}" srcOrd="0" destOrd="0" presId="urn:microsoft.com/office/officeart/2005/8/layout/venn1"/>
    <dgm:cxn modelId="{175A1836-9CB0-4B48-8455-01FC7DFD12D8}" type="presOf" srcId="{28E4C9F9-56D5-4EF0-91C9-7260D568A96C}" destId="{74B405E1-3964-48E7-9CC5-479E526DAA50}" srcOrd="0" destOrd="0" presId="urn:microsoft.com/office/officeart/2005/8/layout/venn1"/>
    <dgm:cxn modelId="{F3000565-C5B2-4A44-8C3C-C8C29C90F707}" type="presOf" srcId="{E3494A4F-4E7B-4C9C-BA79-16DD3B04782C}" destId="{4136F482-354C-403C-88A3-0ADF4A27E114}" srcOrd="0" destOrd="0" presId="urn:microsoft.com/office/officeart/2005/8/layout/venn1"/>
    <dgm:cxn modelId="{667A6973-27B9-41F6-A2A5-A1040C600D54}" type="presOf" srcId="{115DE761-146F-4564-B4AD-14F46E30291B}" destId="{8DA6CF8D-47E4-4CC8-A81E-1AA5F1F0269B}" srcOrd="0" destOrd="0" presId="urn:microsoft.com/office/officeart/2005/8/layout/venn1"/>
    <dgm:cxn modelId="{04FCD158-09F6-41BC-BA16-EB89B9E66EA7}" type="presOf" srcId="{F3AF9E7C-19A3-47CC-9937-832BAA890F7E}" destId="{5E611D59-0320-4AD4-9F10-0126D9478E50}" srcOrd="0" destOrd="0" presId="urn:microsoft.com/office/officeart/2005/8/layout/venn1"/>
    <dgm:cxn modelId="{B676FF5A-E29D-4942-9324-F1CA02B69C7E}" type="presOf" srcId="{61E37A97-812F-43B4-9697-AA773FC71A93}" destId="{58D85E53-75AB-467B-AE27-061E14D4F4B0}" srcOrd="0" destOrd="0" presId="urn:microsoft.com/office/officeart/2005/8/layout/venn1"/>
    <dgm:cxn modelId="{11F0FE7B-AF4B-407A-8E62-1D638DCC2DF5}" srcId="{D34A5F0E-D5E4-44F1-91A0-5E322C926E46}" destId="{0902F3C2-F85B-40D0-B732-5879D8F3774B}" srcOrd="3" destOrd="0" parTransId="{D6986866-05C0-40B9-B3C8-34D33E15BC0F}" sibTransId="{CD1F263C-30CD-4CB7-8304-254BE8540942}"/>
    <dgm:cxn modelId="{950515A4-AB2B-456E-8C79-919E62E100AB}" type="presOf" srcId="{D34A5F0E-D5E4-44F1-91A0-5E322C926E46}" destId="{A9566502-160C-489B-8229-793DFBC24984}" srcOrd="0" destOrd="0" presId="urn:microsoft.com/office/officeart/2005/8/layout/venn1"/>
    <dgm:cxn modelId="{4F3729A6-CB2D-43C5-A9D3-F64F4247F39E}" srcId="{D34A5F0E-D5E4-44F1-91A0-5E322C926E46}" destId="{F3AF9E7C-19A3-47CC-9937-832BAA890F7E}" srcOrd="2" destOrd="0" parTransId="{F4B9DDE8-F510-41C0-934B-73508555F82D}" sibTransId="{0B2CD891-47FB-4636-AECF-CAF6CF20F08C}"/>
    <dgm:cxn modelId="{70F7E2CC-79C1-450D-AD72-03C554D1D112}" srcId="{D34A5F0E-D5E4-44F1-91A0-5E322C926E46}" destId="{28E4C9F9-56D5-4EF0-91C9-7260D568A96C}" srcOrd="1" destOrd="0" parTransId="{129A3F9A-9E08-4AA2-9187-513C8F757BA7}" sibTransId="{64C4F984-48E1-441A-94F4-FE34F1A22404}"/>
    <dgm:cxn modelId="{E5B5B3E6-9A26-4273-A190-2682B4385B6F}" srcId="{D34A5F0E-D5E4-44F1-91A0-5E322C926E46}" destId="{115DE761-146F-4564-B4AD-14F46E30291B}" srcOrd="4" destOrd="0" parTransId="{A7D9FEC4-F77F-416E-BE3A-734D34FE7B18}" sibTransId="{755D9EDA-480F-4867-946E-0AF1E45F0E68}"/>
    <dgm:cxn modelId="{3384F6E9-1C17-41DC-BB3C-141680B6C839}" srcId="{D34A5F0E-D5E4-44F1-91A0-5E322C926E46}" destId="{E3494A4F-4E7B-4C9C-BA79-16DD3B04782C}" srcOrd="0" destOrd="0" parTransId="{53CA1481-6935-47D6-A7CD-EBEF20927F40}" sibTransId="{65C639ED-4D2C-4D3E-9F2B-06B5812E7290}"/>
    <dgm:cxn modelId="{32DE7DF6-072E-48F7-9CC8-67BDB15E3D94}" type="presOf" srcId="{0902F3C2-F85B-40D0-B732-5879D8F3774B}" destId="{F316FBAE-3EA2-45B5-9123-03C9F5A23BF1}" srcOrd="0" destOrd="0" presId="urn:microsoft.com/office/officeart/2005/8/layout/venn1"/>
    <dgm:cxn modelId="{D8BD3F1E-BF65-4D52-8766-2CAB6412EBD1}" type="presParOf" srcId="{A9566502-160C-489B-8229-793DFBC24984}" destId="{B55ECB53-10E9-4C70-92E1-5B7883BEEEAC}" srcOrd="0" destOrd="0" presId="urn:microsoft.com/office/officeart/2005/8/layout/venn1"/>
    <dgm:cxn modelId="{4217C651-BA6A-4F72-8B6C-BB2EDE5F9656}" type="presParOf" srcId="{A9566502-160C-489B-8229-793DFBC24984}" destId="{4136F482-354C-403C-88A3-0ADF4A27E114}" srcOrd="1" destOrd="0" presId="urn:microsoft.com/office/officeart/2005/8/layout/venn1"/>
    <dgm:cxn modelId="{0F30D287-5FCB-40F5-B241-B18FC18A2A8C}" type="presParOf" srcId="{A9566502-160C-489B-8229-793DFBC24984}" destId="{AC6F8DB1-0766-4DE1-9815-2D7EB470E562}" srcOrd="2" destOrd="0" presId="urn:microsoft.com/office/officeart/2005/8/layout/venn1"/>
    <dgm:cxn modelId="{5B5A168E-F409-44CF-8EEC-6183920A6007}" type="presParOf" srcId="{A9566502-160C-489B-8229-793DFBC24984}" destId="{74B405E1-3964-48E7-9CC5-479E526DAA50}" srcOrd="3" destOrd="0" presId="urn:microsoft.com/office/officeart/2005/8/layout/venn1"/>
    <dgm:cxn modelId="{7B3236D4-2EF0-443A-9374-4B9F836D61DD}" type="presParOf" srcId="{A9566502-160C-489B-8229-793DFBC24984}" destId="{18A82224-2953-4E52-9AC1-F62A66A8222E}" srcOrd="4" destOrd="0" presId="urn:microsoft.com/office/officeart/2005/8/layout/venn1"/>
    <dgm:cxn modelId="{D691D631-3BDD-42B2-808D-913295A551C7}" type="presParOf" srcId="{A9566502-160C-489B-8229-793DFBC24984}" destId="{5E611D59-0320-4AD4-9F10-0126D9478E50}" srcOrd="5" destOrd="0" presId="urn:microsoft.com/office/officeart/2005/8/layout/venn1"/>
    <dgm:cxn modelId="{8E5514E4-451B-4493-AA0F-4226BB8E8C2C}" type="presParOf" srcId="{A9566502-160C-489B-8229-793DFBC24984}" destId="{A73A2FDE-37D3-499E-97CD-234465D0ECED}" srcOrd="6" destOrd="0" presId="urn:microsoft.com/office/officeart/2005/8/layout/venn1"/>
    <dgm:cxn modelId="{4560F65B-F0ED-4394-B43E-5C78A5A5601D}" type="presParOf" srcId="{A9566502-160C-489B-8229-793DFBC24984}" destId="{F316FBAE-3EA2-45B5-9123-03C9F5A23BF1}" srcOrd="7" destOrd="0" presId="urn:microsoft.com/office/officeart/2005/8/layout/venn1"/>
    <dgm:cxn modelId="{B889A40B-1906-4791-BEE1-562B8B3B1A2D}" type="presParOf" srcId="{A9566502-160C-489B-8229-793DFBC24984}" destId="{57339A78-61B0-457F-B1B3-A539DA8410CC}" srcOrd="8" destOrd="0" presId="urn:microsoft.com/office/officeart/2005/8/layout/venn1"/>
    <dgm:cxn modelId="{757D41DE-50C6-4676-A5B2-E51B648ADA37}" type="presParOf" srcId="{A9566502-160C-489B-8229-793DFBC24984}" destId="{8DA6CF8D-47E4-4CC8-A81E-1AA5F1F0269B}" srcOrd="9" destOrd="0" presId="urn:microsoft.com/office/officeart/2005/8/layout/venn1"/>
    <dgm:cxn modelId="{1F772734-AA1B-4C40-8A56-6321A0EE6384}" type="presParOf" srcId="{A9566502-160C-489B-8229-793DFBC24984}" destId="{67945FF1-EF18-443D-90FE-7293976A395D}" srcOrd="10" destOrd="0" presId="urn:microsoft.com/office/officeart/2005/8/layout/venn1"/>
    <dgm:cxn modelId="{24E1EB9B-FE8A-45FA-A2F4-600F5FB4F630}" type="presParOf" srcId="{A9566502-160C-489B-8229-793DFBC24984}" destId="{0B74EEAB-86C5-42C4-8A5C-DA9ABF30E635}" srcOrd="11" destOrd="0" presId="urn:microsoft.com/office/officeart/2005/8/layout/venn1"/>
    <dgm:cxn modelId="{FCA71831-6B72-42C7-9951-C8F3C6FED0FC}" type="presParOf" srcId="{A9566502-160C-489B-8229-793DFBC24984}" destId="{D0002855-64B9-4C72-9A4E-11D399094645}" srcOrd="12" destOrd="0" presId="urn:microsoft.com/office/officeart/2005/8/layout/venn1"/>
    <dgm:cxn modelId="{DE6BABE3-96F2-44D8-A4AF-284958DC51F3}" type="presParOf" srcId="{A9566502-160C-489B-8229-793DFBC24984}" destId="{58D85E53-75AB-467B-AE27-061E14D4F4B0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5ECB53-10E9-4C70-92E1-5B7883BEEEAC}">
      <dsp:nvSpPr>
        <dsp:cNvPr id="0" name=""/>
        <dsp:cNvSpPr/>
      </dsp:nvSpPr>
      <dsp:spPr>
        <a:xfrm>
          <a:off x="3278983" y="900631"/>
          <a:ext cx="1153770" cy="1153912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136F482-354C-403C-88A3-0ADF4A27E114}">
      <dsp:nvSpPr>
        <dsp:cNvPr id="0" name=""/>
        <dsp:cNvSpPr/>
      </dsp:nvSpPr>
      <dsp:spPr>
        <a:xfrm>
          <a:off x="3194854" y="0"/>
          <a:ext cx="1322029" cy="70748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Точные числа</a:t>
          </a:r>
        </a:p>
      </dsp:txBody>
      <dsp:txXfrm>
        <a:off x="3194854" y="0"/>
        <a:ext cx="1322029" cy="707487"/>
      </dsp:txXfrm>
    </dsp:sp>
    <dsp:sp modelId="{AC6F8DB1-0766-4DE1-9815-2D7EB470E562}">
      <dsp:nvSpPr>
        <dsp:cNvPr id="0" name=""/>
        <dsp:cNvSpPr/>
      </dsp:nvSpPr>
      <dsp:spPr>
        <a:xfrm>
          <a:off x="3617423" y="1063353"/>
          <a:ext cx="1153770" cy="1153912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4B405E1-3964-48E7-9CC5-479E526DAA50}">
      <dsp:nvSpPr>
        <dsp:cNvPr id="0" name=""/>
        <dsp:cNvSpPr/>
      </dsp:nvSpPr>
      <dsp:spPr>
        <a:xfrm>
          <a:off x="4653640" y="692113"/>
          <a:ext cx="1941885" cy="77823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Символьные строки в Юникоде</a:t>
          </a:r>
        </a:p>
      </dsp:txBody>
      <dsp:txXfrm>
        <a:off x="4653640" y="692113"/>
        <a:ext cx="1941885" cy="778236"/>
      </dsp:txXfrm>
    </dsp:sp>
    <dsp:sp modelId="{18A82224-2953-4E52-9AC1-F62A66A8222E}">
      <dsp:nvSpPr>
        <dsp:cNvPr id="0" name=""/>
        <dsp:cNvSpPr/>
      </dsp:nvSpPr>
      <dsp:spPr>
        <a:xfrm>
          <a:off x="3700591" y="1429478"/>
          <a:ext cx="1153770" cy="1153912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E611D59-0320-4AD4-9F10-0126D9478E50}">
      <dsp:nvSpPr>
        <dsp:cNvPr id="0" name=""/>
        <dsp:cNvSpPr/>
      </dsp:nvSpPr>
      <dsp:spPr>
        <a:xfrm>
          <a:off x="4859650" y="1656186"/>
          <a:ext cx="2261604" cy="83129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Приблизительные числа</a:t>
          </a:r>
        </a:p>
      </dsp:txBody>
      <dsp:txXfrm>
        <a:off x="4859650" y="1656186"/>
        <a:ext cx="2261604" cy="831297"/>
      </dsp:txXfrm>
    </dsp:sp>
    <dsp:sp modelId="{A73A2FDE-37D3-499E-97CD-234465D0ECED}">
      <dsp:nvSpPr>
        <dsp:cNvPr id="0" name=""/>
        <dsp:cNvSpPr/>
      </dsp:nvSpPr>
      <dsp:spPr>
        <a:xfrm>
          <a:off x="3466471" y="1723086"/>
          <a:ext cx="1153770" cy="1153912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316FBAE-3EA2-45B5-9123-03C9F5A23BF1}">
      <dsp:nvSpPr>
        <dsp:cNvPr id="0" name=""/>
        <dsp:cNvSpPr/>
      </dsp:nvSpPr>
      <dsp:spPr>
        <a:xfrm>
          <a:off x="4504865" y="2776888"/>
          <a:ext cx="1322029" cy="76054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Двоичные данные</a:t>
          </a:r>
        </a:p>
      </dsp:txBody>
      <dsp:txXfrm>
        <a:off x="4504865" y="2776888"/>
        <a:ext cx="1322029" cy="760549"/>
      </dsp:txXfrm>
    </dsp:sp>
    <dsp:sp modelId="{57339A78-61B0-457F-B1B3-A539DA8410CC}">
      <dsp:nvSpPr>
        <dsp:cNvPr id="0" name=""/>
        <dsp:cNvSpPr/>
      </dsp:nvSpPr>
      <dsp:spPr>
        <a:xfrm>
          <a:off x="3091496" y="1723086"/>
          <a:ext cx="1153770" cy="1153912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DA6CF8D-47E4-4CC8-A81E-1AA5F1F0269B}">
      <dsp:nvSpPr>
        <dsp:cNvPr id="0" name=""/>
        <dsp:cNvSpPr/>
      </dsp:nvSpPr>
      <dsp:spPr>
        <a:xfrm>
          <a:off x="1884844" y="2776888"/>
          <a:ext cx="1322029" cy="76054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Дата и время</a:t>
          </a:r>
        </a:p>
      </dsp:txBody>
      <dsp:txXfrm>
        <a:off x="1884844" y="2776888"/>
        <a:ext cx="1322029" cy="760549"/>
      </dsp:txXfrm>
    </dsp:sp>
    <dsp:sp modelId="{67945FF1-EF18-443D-90FE-7293976A395D}">
      <dsp:nvSpPr>
        <dsp:cNvPr id="0" name=""/>
        <dsp:cNvSpPr/>
      </dsp:nvSpPr>
      <dsp:spPr>
        <a:xfrm>
          <a:off x="2857376" y="1429478"/>
          <a:ext cx="1153770" cy="1153912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B74EEAB-86C5-42C4-8A5C-DA9ABF30E635}">
      <dsp:nvSpPr>
        <dsp:cNvPr id="0" name=""/>
        <dsp:cNvSpPr/>
      </dsp:nvSpPr>
      <dsp:spPr>
        <a:xfrm>
          <a:off x="1452180" y="1662595"/>
          <a:ext cx="1225881" cy="83129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Прочие типы данных</a:t>
          </a:r>
        </a:p>
      </dsp:txBody>
      <dsp:txXfrm>
        <a:off x="1452180" y="1662595"/>
        <a:ext cx="1225881" cy="831297"/>
      </dsp:txXfrm>
    </dsp:sp>
    <dsp:sp modelId="{D0002855-64B9-4C72-9A4E-11D399094645}">
      <dsp:nvSpPr>
        <dsp:cNvPr id="0" name=""/>
        <dsp:cNvSpPr/>
      </dsp:nvSpPr>
      <dsp:spPr>
        <a:xfrm>
          <a:off x="2940544" y="1063353"/>
          <a:ext cx="1153770" cy="1153912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8D85E53-75AB-467B-AE27-061E14D4F4B0}">
      <dsp:nvSpPr>
        <dsp:cNvPr id="0" name=""/>
        <dsp:cNvSpPr/>
      </dsp:nvSpPr>
      <dsp:spPr>
        <a:xfrm>
          <a:off x="1548327" y="672113"/>
          <a:ext cx="1249918" cy="77823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Символьные строки</a:t>
          </a:r>
        </a:p>
      </dsp:txBody>
      <dsp:txXfrm>
        <a:off x="1548327" y="672113"/>
        <a:ext cx="1249918" cy="7782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608265-F225-4A16-BA30-AA4388493D4F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85468D-3CAA-4871-8D01-EABCB3C477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66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1EB4D-4C48-4BAD-953D-9C092456798A}" type="slidenum">
              <a:rPr lang="ru-RU" smtClean="0"/>
              <a:t>30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MS SQL SERVER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068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D53E01-F53D-436D-82CE-F0A1BDC4F1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1AFAA84-5F89-43F8-877E-AC932D57BC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EFD6CF-CE73-4257-B73B-4523D18C0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CEDDB-80EF-479E-959A-57AE44242CEE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AFE07C6-AD6A-4E47-9C67-4A6398410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DDF93A-4572-4CDA-AC2B-028E9ECF8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5EFE7-5D46-40E1-84F1-F1F605A32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222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1AC6A0-8D1E-4504-A3E3-F65280F72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7C50726-328C-4159-9080-AB6C040947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713326-2890-4EE1-8F2F-D3EDD1E39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CEDDB-80EF-479E-959A-57AE44242CEE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042539-651F-4B02-B788-A3D8B7C21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D1A2549-359A-4769-9C92-0425EC776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5EFE7-5D46-40E1-84F1-F1F605A32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534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6FCD684-B5B4-4AD4-BE86-35FEC36C66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DC830FD-8467-453D-92B8-46C03B0702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736F70-0017-46CD-8469-F37AFB8F2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CEDDB-80EF-479E-959A-57AE44242CEE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DF40D6-E07E-4F6E-8137-5288475D4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F20A5E2-360F-40E7-89A9-9D6F42647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5EFE7-5D46-40E1-84F1-F1F605A32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835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45FA7D-2683-4DA5-9EFD-7630388EE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29DE0C-A5D3-42BF-A3D9-0CB01865B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122F2A-47EA-4C29-966A-161A85851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CEDDB-80EF-479E-959A-57AE44242CEE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916E67F-5D10-4A6A-AFD2-2D503A744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63FDC3-9788-4DA9-993A-90F1575FF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5EFE7-5D46-40E1-84F1-F1F605A32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6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3D3F98-6514-410B-8A29-DC03A37A1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800B02F-C9DE-4B41-A28C-8494A93C32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F86A39-4249-4470-8866-6AF418F93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CEDDB-80EF-479E-959A-57AE44242CEE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4A98BB9-CF04-4BAA-9B9D-4043EABC2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F6366B5-6FC3-417E-BDB9-AD1515A08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5EFE7-5D46-40E1-84F1-F1F605A32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22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064668-8B71-4047-BC13-89B848E16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A62EDE-93D2-4DD5-BC8B-43A0DA6A98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ABAD6D8-DDB2-4764-97E6-58312E8384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553842F-B885-4003-B8FC-42EED547A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CEDDB-80EF-479E-959A-57AE44242CEE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547E0DD-5B22-42F5-B696-73AF7A82E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14F40F0-810C-4551-A44E-2DAA959BA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5EFE7-5D46-40E1-84F1-F1F605A32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120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909AF8-1C0B-4C48-9CB8-BD95B3DC0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90F4F60-469E-413D-A4E1-A25D5D698C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D7E1B7B-E54F-4A91-90E3-FA474D5FFC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4400BD8-740F-472C-8EA9-EF659EE482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1E9EEEC-AEB3-41FB-BE71-7109AD1CD0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EA4C629-2D90-459F-A2A2-596777D62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CEDDB-80EF-479E-959A-57AE44242CEE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03C1BDC-AEA4-46DA-9857-838FDD5F0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D9492E3-9368-4BB8-A890-6CC3C9F14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5EFE7-5D46-40E1-84F1-F1F605A32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942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AA9ACB-71B9-4F99-8AF9-CB27B9124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B8363FE-6571-434E-862F-79A3DEA88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CEDDB-80EF-479E-959A-57AE44242CEE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882EF1B-5B0A-4B53-BA00-898BB0D4A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383FA08-38E2-4BF3-9120-BA36E72F3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5EFE7-5D46-40E1-84F1-F1F605A32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507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55D9E68-E00D-44AA-AC94-2A600EDA6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CEDDB-80EF-479E-959A-57AE44242CEE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80A59AD-EFCE-4786-8F4C-9FFE52223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75CB5F6-C9B6-4E9C-8448-F915800C8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5EFE7-5D46-40E1-84F1-F1F605A32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105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AFE869-A50B-4F02-8302-D7CFDE6E1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9F7392-358E-43FD-8A57-71092DED9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0A92705-B7F5-446B-9A60-8025D72A51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86DBF3E-98EA-432B-9896-79451A17D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CEDDB-80EF-479E-959A-57AE44242CEE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77EFC5F-CA94-465A-8A07-6A87CB4F2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6567E97-0088-42FC-876B-48CEB823E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5EFE7-5D46-40E1-84F1-F1F605A32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960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063157-4A8C-4FF2-AFC9-3B31A17CB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C2FA5D6-171B-4DDE-940F-F945771793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21F992B-D6BD-4F4D-B7A6-37FE4D197C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D322793-0A36-49BB-9F40-6A3F126A2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CEDDB-80EF-479E-959A-57AE44242CEE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6E01844-E9A7-4947-AB20-C81AD9A0E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0660655-E601-4C5D-B6AA-446C519C5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5EFE7-5D46-40E1-84F1-F1F605A32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286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D2F7C6-6BFC-487D-B500-E88551A27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8990F1D-9EC3-4D95-8427-DE0FACB36B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98F59BB-3EDA-4AA5-B6CD-22443670B7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CEDDB-80EF-479E-959A-57AE44242CEE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6538B51-8802-451D-86B5-23241821E0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D06117-3BB1-448E-B1FE-3E42A11FE1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5EFE7-5D46-40E1-84F1-F1F605A325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063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ql-tutorial.ru/ru/book_charindex_patindex_functions.html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ql-tutorial.ru/ru/book_charindex_patindex_functions.html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microsoft.com/ru-ru/sql/t-sql/data-types/date-transact-sql?view=sql-server-ver16" TargetMode="External"/><Relationship Id="rId7" Type="http://schemas.openxmlformats.org/officeDocument/2006/relationships/hyperlink" Target="https://learn.microsoft.com/ru-ru/sql/t-sql/data-types/datetimeoffset-transact-sql?view=sql-server-ver16" TargetMode="External"/><Relationship Id="rId2" Type="http://schemas.openxmlformats.org/officeDocument/2006/relationships/hyperlink" Target="https://learn.microsoft.com/ru-ru/sql/t-sql/data-types/time-transact-sql?view=sql-server-ver1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earn.microsoft.com/ru-ru/sql/t-sql/data-types/datetime2-transact-sql?view=sql-server-ver16" TargetMode="External"/><Relationship Id="rId5" Type="http://schemas.openxmlformats.org/officeDocument/2006/relationships/hyperlink" Target="https://learn.microsoft.com/ru-ru/sql/t-sql/data-types/datetime-transact-sql?view=sql-server-ver16" TargetMode="External"/><Relationship Id="rId4" Type="http://schemas.openxmlformats.org/officeDocument/2006/relationships/hyperlink" Target="https://learn.microsoft.com/ru-ru/sql/t-sql/data-types/smalldatetime-transact-sql?view=sql-server-ver16" TargetMode="Externa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09800" y="548680"/>
            <a:ext cx="7772400" cy="3312368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Типы данных </a:t>
            </a:r>
            <a:b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преобразование типов данных</a:t>
            </a:r>
            <a:br>
              <a:rPr lang="en-US" dirty="0"/>
            </a:br>
            <a:endParaRPr lang="ru-RU" dirty="0"/>
          </a:p>
        </p:txBody>
      </p:sp>
      <p:pic>
        <p:nvPicPr>
          <p:cNvPr id="1026" name="Picture 2" descr="Я человек простой А SQL сложный, Memchik.ru">
            <a:extLst>
              <a:ext uri="{FF2B5EF4-FFF2-40B4-BE49-F238E27FC236}">
                <a16:creationId xmlns:a16="http://schemas.microsoft.com/office/drawing/2014/main" id="{A90A4FAE-3EF8-43B3-B3F6-CFD114D182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961" y="3933056"/>
            <a:ext cx="4729739" cy="2662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5545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CONVERT(char(25), CONVERT(datetime,'20030722')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11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: 03/07/22 </a:t>
            </a:r>
          </a:p>
          <a:p>
            <a:pPr marL="0" indent="0">
              <a:buNone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CONVERT(char(25), CONVERT(datetime,'20030722'),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11)</a:t>
            </a:r>
          </a:p>
          <a:p>
            <a:pPr marL="0" indent="0">
              <a:buNone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: 2003/07/22 </a:t>
            </a:r>
          </a:p>
          <a:p>
            <a:pPr marL="0" indent="0">
              <a:buNone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CONVERT(char(25), CONVERT(datetime,'20030722'),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: 22/07/03 </a:t>
            </a:r>
          </a:p>
          <a:p>
            <a:pPr marL="0" indent="0">
              <a:buNone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CONVERT(char(25), CONVERT(datetime,'20030722'),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</a:p>
          <a:p>
            <a:pPr marL="0" indent="0">
              <a:buNone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: 22/07/2003 </a:t>
            </a:r>
          </a:p>
          <a:p>
            <a:pPr marL="0" indent="0">
              <a:buNone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CONVERT(char(25), CONVERT(datetime,'20030722'), 1)</a:t>
            </a:r>
          </a:p>
          <a:p>
            <a:pPr marL="0" indent="0">
              <a:buNone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: 07/22/03 </a:t>
            </a:r>
          </a:p>
          <a:p>
            <a:pPr marL="0" indent="0">
              <a:buNone/>
            </a:pP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CONVERT(char(25), CONVERT(datetime,'20030722'),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</a:p>
          <a:p>
            <a:pPr marL="0" indent="0">
              <a:buNone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: 07/22/2003 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78628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CONVERT(char(25), CONVERT(datetime,'20030722'), 2)</a:t>
            </a:r>
          </a:p>
          <a:p>
            <a:pPr marL="0" indent="0">
              <a:buNone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: 03.07.22 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CONVERT(char(25), CONVERT(datetime,'20030722'), 102)</a:t>
            </a:r>
          </a:p>
          <a:p>
            <a:pPr marL="0" indent="0">
              <a:buNone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: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2003.07.22</a:t>
            </a:r>
          </a:p>
          <a:p>
            <a:pPr marL="0" indent="0">
              <a:buNone/>
            </a:pP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CONVERT(char(25), CONVERT(datetime,'20030722'), 5)</a:t>
            </a:r>
          </a:p>
          <a:p>
            <a:pPr marL="0" indent="0">
              <a:buNone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: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22-07-03 </a:t>
            </a:r>
          </a:p>
          <a:p>
            <a:pPr marL="0" indent="0">
              <a:buNone/>
            </a:pP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CONVERT(char(25), CONVERT(datetime,'20030722'), 105)</a:t>
            </a:r>
          </a:p>
          <a:p>
            <a:pPr marL="0" indent="0">
              <a:buNone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: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22-07-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03 </a:t>
            </a:r>
          </a:p>
          <a:p>
            <a:pPr marL="0" indent="0">
              <a:buNone/>
            </a:pP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CONVERT(char(25), CONVERT(datetime,'20030722'),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</a:p>
          <a:p>
            <a:pPr marL="0" indent="0">
              <a:buNone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: 2003-07-22 00:00:00.000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89800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Преобразование числовых типов данных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5520" y="980728"/>
            <a:ext cx="8892480" cy="568863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AVG(launched) </a:t>
            </a:r>
          </a:p>
          <a:p>
            <a:pPr marL="0" indent="0">
              <a:buNone/>
            </a:pP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Ships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Результат: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1926</a:t>
            </a:r>
          </a:p>
          <a:p>
            <a:pPr marL="0" indent="0"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неявного преобразования типов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данных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AVG(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launched*1.0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Ships;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Результат: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1926.909090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явного преобразования типов данных</a:t>
            </a:r>
          </a:p>
          <a:p>
            <a:pPr marL="0" indent="0">
              <a:buNone/>
            </a:pP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CONVERT(NUMERIC(6,2),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AVG(launched*1.0)) </a:t>
            </a:r>
          </a:p>
          <a:p>
            <a:pPr marL="0" indent="0">
              <a:buNone/>
            </a:pP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Ships;</a:t>
            </a:r>
            <a:endParaRPr lang="ru-RU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Результат: 1926.91</a:t>
            </a:r>
          </a:p>
          <a:p>
            <a:pPr marL="0" indent="0" algn="ctr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CAST (AVG(launched*1.0) as NUMERIC(6,2)) </a:t>
            </a:r>
          </a:p>
          <a:p>
            <a:pPr marL="0" indent="0">
              <a:buNone/>
            </a:pP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Ships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Результат: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1926.91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7925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Преобразование типов данных  в строковые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3512" y="1268760"/>
            <a:ext cx="8964488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Вывести среднюю цену портативных компьютеров с предваряющим текстом «средняя цена = ».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'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цена = '+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AVG(price) </a:t>
            </a:r>
          </a:p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Laptop;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Неявного преобразования типа данных не произойдет. Ошибка!!!</a:t>
            </a:r>
          </a:p>
          <a:p>
            <a:pPr marL="0" indent="0">
              <a:buNone/>
            </a:pP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Cannot convert a char value to money. The char value has incorrect syntax.</a:t>
            </a:r>
            <a:endParaRPr lang="ru-RU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4022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0" y="1600201"/>
            <a:ext cx="9144000" cy="4525963"/>
          </a:xfrm>
        </p:spPr>
        <p:txBody>
          <a:bodyPr/>
          <a:lstStyle/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N'Средняя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цена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'+ CAST(AVG(price) AS CHAR(15)) </a:t>
            </a:r>
          </a:p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Laptop;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Результат: Средняя цена = 1003.33</a:t>
            </a:r>
          </a:p>
        </p:txBody>
      </p:sp>
    </p:spTree>
    <p:extLst>
      <p:ext uri="{BB962C8B-B14F-4D97-AF65-F5344CB8AC3E}">
        <p14:creationId xmlns:p14="http://schemas.microsoft.com/office/powerpoint/2010/main" val="33588400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Таблица преобразования типов данных">
            <a:extLst>
              <a:ext uri="{FF2B5EF4-FFF2-40B4-BE49-F238E27FC236}">
                <a16:creationId xmlns:a16="http://schemas.microsoft.com/office/drawing/2014/main" id="{0F43C0F8-2377-4B90-A226-0070397EBE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1650" y="188640"/>
            <a:ext cx="6108700" cy="6552728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67171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67000" y="2060849"/>
            <a:ext cx="6858000" cy="1449115"/>
          </a:xfrm>
        </p:spPr>
        <p:txBody>
          <a:bodyPr>
            <a:normAutofit fontScale="90000"/>
          </a:bodyPr>
          <a:lstStyle/>
          <a:p>
            <a:r>
              <a:rPr lang="en-US" dirty="0"/>
              <a:t>IIF </a:t>
            </a:r>
            <a:br>
              <a:rPr lang="en-US" dirty="0"/>
            </a:br>
            <a:r>
              <a:rPr lang="en-US" dirty="0"/>
              <a:t>COALESCE ISNULL NULLIF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07278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F59BD4-4978-4CE3-BFAB-9CABA8263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IIF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888BC7-44BE-4EF0-B6AA-6CA1995F3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6637" y="2751005"/>
            <a:ext cx="8229600" cy="1828800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Синтаксис :</a:t>
            </a:r>
          </a:p>
          <a:p>
            <a:pPr marL="0" indent="0">
              <a:buNone/>
            </a:pP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Iif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Logical_Expression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Expression1 [HINT &lt;hints&gt;], Expression2 [HINT &lt;hints&gt;]) 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i="1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A06D604-DADD-43E9-8E69-4915B973F14E}"/>
              </a:ext>
            </a:extLst>
          </p:cNvPr>
          <p:cNvSpPr/>
          <p:nvPr/>
        </p:nvSpPr>
        <p:spPr>
          <a:xfrm>
            <a:off x="2100997" y="5085185"/>
            <a:ext cx="8387491" cy="1200329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любое из выражений возвращает значение NULL, результирующий набор будет содержать значение NULL, если будет выполнено условие, соответствующее этому выражению.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1176CCB-05AF-4588-82A4-093CD14028C5}"/>
              </a:ext>
            </a:extLst>
          </p:cNvPr>
          <p:cNvSpPr/>
          <p:nvPr/>
        </p:nvSpPr>
        <p:spPr>
          <a:xfrm>
            <a:off x="1946637" y="1574987"/>
            <a:ext cx="822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1717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Вычисляет выражения различных ветвей в зависимости от значения логического условия — </a:t>
            </a:r>
            <a:r>
              <a:rPr lang="ru-RU" sz="2400" dirty="0" err="1">
                <a:solidFill>
                  <a:srgbClr val="1717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r>
              <a:rPr lang="ru-RU" sz="2400" dirty="0">
                <a:solidFill>
                  <a:srgbClr val="1717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2400" dirty="0" err="1">
                <a:solidFill>
                  <a:srgbClr val="1717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0407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007EE9B-8CF6-47E6-A896-6975B590E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8360" y="1916833"/>
            <a:ext cx="843528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Hint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необязательный модификатор, определяющий, как и когда вычисляется выражение. Оно позволяет переопределить план запроса по умолчанию, указав, как вычисляется выражение.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EAGER вычисляет выражения на исходном подпространстве IIF.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STRICT вычисляет выражение только в ограниченном подпространстве, созданном логическим условным выражением.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LAZY позволяет вычислять выражение в режиме «ячейка за ячейкой».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B65F337-BBAB-4920-96B6-5F3095598FDD}"/>
              </a:ext>
            </a:extLst>
          </p:cNvPr>
          <p:cNvSpPr/>
          <p:nvPr/>
        </p:nvSpPr>
        <p:spPr>
          <a:xfrm>
            <a:off x="2855640" y="620688"/>
            <a:ext cx="59046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rgbClr val="1717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Expression [Eager| Strict| </a:t>
            </a:r>
            <a:r>
              <a:rPr lang="ru-RU" sz="2800" i="1" dirty="0">
                <a:solidFill>
                  <a:srgbClr val="1717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Ленивый]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9480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260648"/>
            <a:ext cx="8229600" cy="65973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Вывести список всех моделей ПК с указанием их цены. При этом если модель отсутствует в продаже (ее нет в таблице РС), то вместо цены вывести текст «Нет в наличии».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DISTINCT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product.model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400050" lvl="1" indent="0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 </a:t>
            </a:r>
          </a:p>
          <a:p>
            <a:pPr marL="400050" lvl="1" indent="0">
              <a:buNone/>
            </a:pP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WHEN price IS NULL </a:t>
            </a:r>
          </a:p>
          <a:p>
            <a:pPr marL="400050" lvl="1" indent="0">
              <a:buNone/>
            </a:pP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THEN ‘NO' </a:t>
            </a:r>
          </a:p>
          <a:p>
            <a:pPr marL="400050" lvl="1" indent="0">
              <a:buNone/>
            </a:pP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ELSE CAST(price AS CHAR(20)) </a:t>
            </a:r>
          </a:p>
          <a:p>
            <a:pPr marL="400050" lvl="1" indent="0">
              <a:buNone/>
            </a:pP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</a:p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Product LEFT JOIN </a:t>
            </a:r>
          </a:p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PC ON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Product.model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PC.model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product.type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'pc'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906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C7E92ED-72E5-460E-9588-22C9F82D3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20" y="260650"/>
            <a:ext cx="8892480" cy="1368151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 данных — атрибут, определяющий, какого рода данные могут храниться в объекте: целые числа, символы, данные денежного типа, метки времени и даты, двоичные строки и так далее.</a:t>
            </a:r>
          </a:p>
          <a:p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0A20224F-6D6A-4BED-AF70-26B17E138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6424" y="1636816"/>
            <a:ext cx="8229600" cy="114300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типов данных</a:t>
            </a:r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EB8F7DEC-A26B-430B-8526-0F0A7715DDAF}"/>
              </a:ext>
            </a:extLst>
          </p:cNvPr>
          <p:cNvGraphicFramePr/>
          <p:nvPr>
            <p:extLst/>
          </p:nvPr>
        </p:nvGraphicFramePr>
        <p:xfrm>
          <a:off x="1956424" y="2996953"/>
          <a:ext cx="8229600" cy="3537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02706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Альтернативное решение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  <a:ea typeface="Yu Gothic" panose="020B0400000000000000" pitchFamily="34" charset="-128"/>
                <a:cs typeface="Times New Roman" panose="02020603050405020304" pitchFamily="18" charset="0"/>
              </a:rPr>
              <a:t>SELECT DISTINCT </a:t>
            </a:r>
            <a:r>
              <a:rPr lang="en-US" i="1" dirty="0" err="1">
                <a:latin typeface="Times New Roman" panose="02020603050405020304" pitchFamily="18" charset="0"/>
                <a:ea typeface="Yu Gothic" panose="020B0400000000000000" pitchFamily="34" charset="-128"/>
                <a:cs typeface="Times New Roman" panose="02020603050405020304" pitchFamily="18" charset="0"/>
              </a:rPr>
              <a:t>product.model</a:t>
            </a:r>
            <a:r>
              <a:rPr lang="en-US" i="1" dirty="0">
                <a:latin typeface="Times New Roman" panose="02020603050405020304" pitchFamily="18" charset="0"/>
                <a:ea typeface="Yu Gothic" panose="020B0400000000000000" pitchFamily="34" charset="-128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  <a:ea typeface="Yu Gothic" panose="020B0400000000000000" pitchFamily="34" charset="-128"/>
                <a:cs typeface="Times New Roman" panose="02020603050405020304" pitchFamily="18" charset="0"/>
              </a:rPr>
              <a:t>    IIF(price IS NULL, ‘NO</a:t>
            </a:r>
            <a:r>
              <a:rPr lang="ru-RU" i="1" dirty="0">
                <a:latin typeface="Times New Roman" panose="02020603050405020304" pitchFamily="18" charset="0"/>
                <a:ea typeface="Yu Gothic" panose="020B0400000000000000" pitchFamily="34" charset="-128"/>
                <a:cs typeface="Times New Roman" panose="02020603050405020304" pitchFamily="18" charset="0"/>
              </a:rPr>
              <a:t>',</a:t>
            </a:r>
            <a:r>
              <a:rPr lang="en-US" i="1" dirty="0">
                <a:latin typeface="Times New Roman" panose="02020603050405020304" pitchFamily="18" charset="0"/>
                <a:ea typeface="Yu Gothic" panose="020B0400000000000000" pitchFamily="34" charset="-128"/>
                <a:cs typeface="Times New Roman" panose="02020603050405020304" pitchFamily="18" charset="0"/>
              </a:rPr>
              <a:t> CAST(price AS CHAR(20))) price</a:t>
            </a:r>
          </a:p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  <a:ea typeface="Yu Gothic" panose="020B0400000000000000" pitchFamily="34" charset="-128"/>
                <a:cs typeface="Times New Roman" panose="02020603050405020304" pitchFamily="18" charset="0"/>
              </a:rPr>
              <a:t> FROM Product LEFT JOIN    PC ON </a:t>
            </a:r>
            <a:r>
              <a:rPr lang="en-US" i="1" dirty="0" err="1">
                <a:latin typeface="Times New Roman" panose="02020603050405020304" pitchFamily="18" charset="0"/>
                <a:ea typeface="Yu Gothic" panose="020B0400000000000000" pitchFamily="34" charset="-128"/>
                <a:cs typeface="Times New Roman" panose="02020603050405020304" pitchFamily="18" charset="0"/>
              </a:rPr>
              <a:t>Product.model</a:t>
            </a:r>
            <a:r>
              <a:rPr lang="en-US" i="1" dirty="0">
                <a:latin typeface="Times New Roman" panose="02020603050405020304" pitchFamily="18" charset="0"/>
                <a:ea typeface="Yu Gothic" panose="020B0400000000000000" pitchFamily="34" charset="-128"/>
                <a:cs typeface="Times New Roman" panose="02020603050405020304" pitchFamily="18" charset="0"/>
              </a:rPr>
              <a:t> = </a:t>
            </a:r>
            <a:r>
              <a:rPr lang="en-US" i="1" dirty="0" err="1">
                <a:latin typeface="Times New Roman" panose="02020603050405020304" pitchFamily="18" charset="0"/>
                <a:ea typeface="Yu Gothic" panose="020B0400000000000000" pitchFamily="34" charset="-128"/>
                <a:cs typeface="Times New Roman" panose="02020603050405020304" pitchFamily="18" charset="0"/>
              </a:rPr>
              <a:t>PC.model</a:t>
            </a:r>
            <a:endParaRPr lang="en-US" i="1" dirty="0">
              <a:latin typeface="Times New Roman" panose="02020603050405020304" pitchFamily="18" charset="0"/>
              <a:ea typeface="Yu Gothic" panose="020B0400000000000000" pitchFamily="34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  <a:ea typeface="Yu Gothic" panose="020B0400000000000000" pitchFamily="34" charset="-128"/>
                <a:cs typeface="Times New Roman" panose="02020603050405020304" pitchFamily="18" charset="0"/>
              </a:rPr>
              <a:t> WHERE </a:t>
            </a:r>
            <a:r>
              <a:rPr lang="en-US" i="1" dirty="0" err="1">
                <a:latin typeface="Times New Roman" panose="02020603050405020304" pitchFamily="18" charset="0"/>
                <a:ea typeface="Yu Gothic" panose="020B0400000000000000" pitchFamily="34" charset="-128"/>
                <a:cs typeface="Times New Roman" panose="02020603050405020304" pitchFamily="18" charset="0"/>
              </a:rPr>
              <a:t>product.type</a:t>
            </a:r>
            <a:r>
              <a:rPr lang="en-US" i="1" dirty="0">
                <a:latin typeface="Times New Roman" panose="02020603050405020304" pitchFamily="18" charset="0"/>
                <a:ea typeface="Yu Gothic" panose="020B0400000000000000" pitchFamily="34" charset="-128"/>
                <a:cs typeface="Times New Roman" panose="02020603050405020304" pitchFamily="18" charset="0"/>
              </a:rPr>
              <a:t> = 'PC';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70602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548681"/>
            <a:ext cx="8229600" cy="557748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Вывести все имеющиеся модели ПК с указанием цены. Отметить самые дорогие и самые дешевые модели.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DISTINCT model, price, </a:t>
            </a:r>
          </a:p>
          <a:p>
            <a:pPr marL="800100" lvl="2" indent="0">
              <a:buNone/>
            </a:pP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 price </a:t>
            </a:r>
          </a:p>
          <a:p>
            <a:pPr marL="800100" lvl="2" indent="0">
              <a:buNone/>
            </a:pP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(SELECT MAX(price) FROM PC) </a:t>
            </a:r>
          </a:p>
          <a:p>
            <a:pPr marL="800100" lvl="2" indent="0">
              <a:buNone/>
            </a:pP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'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Самый дорогой' </a:t>
            </a:r>
          </a:p>
          <a:p>
            <a:pPr marL="800100" lvl="2" indent="0">
              <a:buNone/>
            </a:pP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(SELECT MIN(price) FROM PC) </a:t>
            </a:r>
          </a:p>
          <a:p>
            <a:pPr marL="800100" lvl="2" indent="0">
              <a:buNone/>
            </a:pP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'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Самый дешевый' </a:t>
            </a:r>
          </a:p>
          <a:p>
            <a:pPr marL="800100" lvl="2" indent="0">
              <a:buNone/>
            </a:pP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ELSE '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цена' </a:t>
            </a:r>
          </a:p>
          <a:p>
            <a:pPr marL="800100" lvl="2" indent="0">
              <a:buNone/>
            </a:pP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 comment </a:t>
            </a:r>
          </a:p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PC </a:t>
            </a:r>
          </a:p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ORDER BY price;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22752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3552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Альтернативное решение с использованием вложенных функций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IIF</a:t>
            </a: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DISTINCT model, price,</a:t>
            </a:r>
          </a:p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IIF(price=(SELECT MAX(price) FROM PC),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N'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Самый дорогой', </a:t>
            </a:r>
          </a:p>
          <a:p>
            <a:pPr marL="0" indent="0">
              <a:buNone/>
            </a:pP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IIF(price=(SELECT MIN(price) FROM PC),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N'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Самый дешевый',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N'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цена'))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comment</a:t>
            </a:r>
          </a:p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FROM PC</a:t>
            </a:r>
          </a:p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ORDER BY price;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83524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 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COALESCE</a:t>
            </a: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CCC7E856-6987-41B8-8EC0-7CCD0019521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777939" y="1417639"/>
            <a:ext cx="846722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400" dirty="0">
                <a:solidFill>
                  <a:srgbClr val="1717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Вычисляет аргументы по порядку и возвращает текущее значение первого выражения, изначально не вычисленного как </a:t>
            </a:r>
            <a:r>
              <a:rPr lang="ru-RU" altLang="ru-RU" sz="1400" dirty="0">
                <a:solidFill>
                  <a:srgbClr val="1717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NULL</a:t>
            </a:r>
            <a:r>
              <a:rPr lang="ru-RU" alt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F1493771-3C8E-4332-AB02-CA0C5900EF24}"/>
              </a:ext>
            </a:extLst>
          </p:cNvPr>
          <p:cNvSpPr/>
          <p:nvPr/>
        </p:nvSpPr>
        <p:spPr>
          <a:xfrm>
            <a:off x="1777939" y="2996953"/>
            <a:ext cx="82785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Синтаксис: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COALESCE ( expression [ ,...n ] ) </a:t>
            </a:r>
            <a:endParaRPr lang="ru-RU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9771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9536" y="260649"/>
            <a:ext cx="8229600" cy="33123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COALESCE(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CAST(price AS CHAR(20)), NO')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эквивалентно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</a:t>
            </a:r>
          </a:p>
          <a:p>
            <a:pPr marL="0" indent="0">
              <a:buNone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price IS NULL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‘NO' </a:t>
            </a:r>
          </a:p>
          <a:p>
            <a:pPr marL="0" indent="0">
              <a:buNone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ELSE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CAST(price AS CHAR(20)) </a:t>
            </a:r>
          </a:p>
          <a:p>
            <a:pPr marL="0" indent="0">
              <a:buNone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</a:p>
          <a:p>
            <a:pPr marL="0" indent="0">
              <a:buNone/>
            </a:pPr>
            <a:endParaRPr lang="en-US" b="1" dirty="0"/>
          </a:p>
          <a:p>
            <a:endParaRPr lang="en-US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FA7FEBD-8BF5-4C1E-A250-B2552514DE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5520" y="4223363"/>
            <a:ext cx="8091126" cy="189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2400" i="1" dirty="0">
                <a:solidFill>
                  <a:srgbClr val="17171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SQL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2400" i="1" dirty="0">
                <a:solidFill>
                  <a:srgbClr val="17171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CASE  </a:t>
            </a:r>
            <a:r>
              <a:rPr lang="en-US" altLang="ru-RU" sz="2400" i="1" dirty="0">
                <a:solidFill>
                  <a:srgbClr val="17171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(expression1 IS NOT NULL) THEN expression1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2400" i="1" dirty="0">
                <a:solidFill>
                  <a:srgbClr val="17171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(expression2 IS NOT NULL) THEN expression2  ...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2400" i="1" dirty="0">
                <a:solidFill>
                  <a:srgbClr val="17171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ELSE </a:t>
            </a:r>
            <a:r>
              <a:rPr lang="en-US" altLang="ru-RU" sz="2400" i="1" dirty="0" err="1">
                <a:solidFill>
                  <a:srgbClr val="17171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expressionN</a:t>
            </a:r>
            <a:r>
              <a:rPr lang="en-US" altLang="ru-RU" sz="2400" i="1" dirty="0">
                <a:solidFill>
                  <a:srgbClr val="17171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2400" i="1" dirty="0">
                <a:solidFill>
                  <a:srgbClr val="0101F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  <a:r>
              <a:rPr lang="en-US" altLang="ru-RU" sz="2400" i="1" dirty="0">
                <a:solidFill>
                  <a:srgbClr val="17171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2002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 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NULLIF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5520" y="1556793"/>
            <a:ext cx="8496944" cy="1143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Возвращает значение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NULL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если два указанных выражения равны.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1933B43-8631-4CD9-B360-8DB3F2FCE8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537" y="2780929"/>
            <a:ext cx="7455567" cy="116955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3600" dirty="0">
                <a:solidFill>
                  <a:srgbClr val="1717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Синтаксис</a:t>
            </a:r>
          </a:p>
          <a:p>
            <a:r>
              <a:rPr lang="ru-RU" alt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NULLIF ( </a:t>
            </a:r>
            <a:r>
              <a:rPr lang="ru-RU" altLang="ru-RU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expression</a:t>
            </a:r>
            <a:r>
              <a:rPr lang="ru-RU" alt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ru-RU" altLang="ru-RU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expression</a:t>
            </a:r>
            <a:r>
              <a:rPr lang="ru-RU" alt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 </a:t>
            </a:r>
            <a:endParaRPr lang="ru-RU" altLang="ru-RU" sz="7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6955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0" y="260648"/>
            <a:ext cx="9144000" cy="6597352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ru-RU" sz="5100" dirty="0"/>
          </a:p>
          <a:p>
            <a:pPr marL="0" indent="0">
              <a:buNone/>
            </a:pPr>
            <a:r>
              <a:rPr lang="ru-RU" sz="5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</a:p>
          <a:p>
            <a:pPr marL="0" indent="0">
              <a:buNone/>
            </a:pPr>
            <a:r>
              <a:rPr lang="ru-RU" sz="5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Посчитать общее количество рейсов из Ростова и количество рейсов, пунктом назначения которых не является Москва.</a:t>
            </a:r>
          </a:p>
          <a:p>
            <a:pPr marL="0" indent="0">
              <a:buNone/>
            </a:pPr>
            <a:endParaRPr lang="ru-RU" sz="5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COUNT(*) </a:t>
            </a:r>
            <a:r>
              <a:rPr lang="en-US" sz="5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total_qty</a:t>
            </a:r>
            <a:r>
              <a:rPr lang="en-US" sz="5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</a:p>
          <a:p>
            <a:pPr marL="0" indent="0">
              <a:buNone/>
            </a:pPr>
            <a:r>
              <a:rPr lang="en-US" sz="5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SUM(CASE WHEN </a:t>
            </a:r>
            <a:r>
              <a:rPr lang="en-US" sz="51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town_to</a:t>
            </a:r>
            <a:r>
              <a:rPr lang="en-US" sz="5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&lt;&gt;'Moscow' THEN 1 ELSE 0 END) </a:t>
            </a:r>
            <a:r>
              <a:rPr lang="en-US" sz="51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non_moscow</a:t>
            </a:r>
            <a:endParaRPr lang="en-US" sz="51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Trip</a:t>
            </a:r>
          </a:p>
          <a:p>
            <a:pPr marL="0" indent="0">
              <a:buNone/>
            </a:pPr>
            <a:r>
              <a:rPr lang="en-US" sz="5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lang="en-US" sz="5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town_from</a:t>
            </a:r>
            <a:r>
              <a:rPr lang="en-US" sz="5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='Rostov';</a:t>
            </a:r>
            <a:endParaRPr lang="ru-RU" sz="5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5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Альтернативное решение</a:t>
            </a:r>
          </a:p>
          <a:p>
            <a:pPr marL="0" indent="0">
              <a:buNone/>
            </a:pPr>
            <a:endParaRPr lang="ru-RU" sz="5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COUNT(*) </a:t>
            </a:r>
            <a:r>
              <a:rPr lang="en-US" sz="5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total_qty</a:t>
            </a:r>
            <a:r>
              <a:rPr lang="en-US" sz="5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</a:p>
          <a:p>
            <a:pPr marL="0" indent="0">
              <a:buNone/>
            </a:pPr>
            <a:r>
              <a:rPr lang="en-US" sz="5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COUNT(NULLIF(</a:t>
            </a:r>
            <a:r>
              <a:rPr lang="en-US" sz="51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town_to</a:t>
            </a:r>
            <a:r>
              <a:rPr lang="en-US" sz="5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'Moscow')) </a:t>
            </a:r>
            <a:r>
              <a:rPr lang="en-US" sz="51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non_moscow</a:t>
            </a:r>
            <a:endParaRPr lang="en-US" sz="51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Trip</a:t>
            </a:r>
          </a:p>
          <a:p>
            <a:pPr marL="0" indent="0">
              <a:buNone/>
            </a:pPr>
            <a:r>
              <a:rPr lang="en-US" sz="5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lang="en-US" sz="5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town_from</a:t>
            </a:r>
            <a:r>
              <a:rPr lang="en-US" sz="5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='Rostov';</a:t>
            </a:r>
            <a:endParaRPr lang="ru-RU" sz="5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5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решении используется тот факт, что агрегатные функции не учитывают NULL-значения,  которые появляются в аргументе функции COUNT тогда, когда город прибытия равен '</a:t>
            </a:r>
            <a:r>
              <a:rPr lang="ru-RU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Moscow</a:t>
            </a:r>
            <a: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7901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0" y="116632"/>
            <a:ext cx="9144000" cy="655272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ru-RU" sz="5100" dirty="0"/>
          </a:p>
          <a:p>
            <a:pPr marL="0" indent="0">
              <a:buNone/>
            </a:pPr>
            <a:r>
              <a:rPr lang="ru-RU" sz="5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</a:p>
          <a:p>
            <a:pPr marL="0" indent="0">
              <a:buNone/>
            </a:pPr>
            <a:r>
              <a:rPr lang="ru-RU" sz="5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Посчитать общее количество рейсов из Ростова и количество рейсов, пунктом назначения которых не является Москва.</a:t>
            </a:r>
          </a:p>
          <a:p>
            <a:pPr marL="0" indent="0">
              <a:buNone/>
            </a:pPr>
            <a:endParaRPr lang="ru-RU" sz="51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COUNT(*) </a:t>
            </a:r>
            <a:r>
              <a:rPr lang="en-US" sz="5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total_qty</a:t>
            </a:r>
            <a:r>
              <a:rPr lang="en-US" sz="5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</a:p>
          <a:p>
            <a:pPr marL="0" indent="0">
              <a:buNone/>
            </a:pPr>
            <a:r>
              <a:rPr lang="en-US" sz="51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count(CASE WHEN </a:t>
            </a:r>
            <a:r>
              <a:rPr lang="en-US" sz="51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town_to</a:t>
            </a:r>
            <a:r>
              <a:rPr lang="en-US" sz="51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&lt;&gt;'Moscow' THEN 1 ELSE null END) </a:t>
            </a:r>
            <a:r>
              <a:rPr lang="en-US" sz="51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non_moscow</a:t>
            </a:r>
            <a:endParaRPr lang="en-US" sz="51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Trip</a:t>
            </a:r>
          </a:p>
          <a:p>
            <a:pPr marL="0" indent="0">
              <a:buNone/>
            </a:pPr>
            <a:r>
              <a:rPr lang="en-US" sz="5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lang="en-US" sz="5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town_from</a:t>
            </a:r>
            <a:r>
              <a:rPr lang="en-US" sz="5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='Rostov';</a:t>
            </a:r>
            <a:endParaRPr lang="ru-RU" sz="5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5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Альтернативное решение</a:t>
            </a:r>
          </a:p>
          <a:p>
            <a:pPr marL="0" indent="0">
              <a:buNone/>
            </a:pPr>
            <a:endParaRPr lang="ru-RU" sz="5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COUNT(*) </a:t>
            </a:r>
            <a:r>
              <a:rPr lang="en-US" sz="5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total_qty</a:t>
            </a:r>
            <a:r>
              <a:rPr lang="en-US" sz="5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</a:p>
          <a:p>
            <a:pPr marL="0" indent="0">
              <a:buNone/>
            </a:pPr>
            <a:r>
              <a:rPr lang="en-US" sz="5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COUNT(NULLIF(</a:t>
            </a:r>
            <a:r>
              <a:rPr lang="en-US" sz="51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town_to</a:t>
            </a:r>
            <a:r>
              <a:rPr lang="en-US" sz="5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'Moscow')) </a:t>
            </a:r>
            <a:r>
              <a:rPr lang="en-US" sz="51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non_moscow</a:t>
            </a:r>
            <a:endParaRPr lang="en-US" sz="51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Trip</a:t>
            </a:r>
          </a:p>
          <a:p>
            <a:pPr marL="0" indent="0">
              <a:buNone/>
            </a:pPr>
            <a:r>
              <a:rPr lang="en-US" sz="5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lang="en-US" sz="5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town_from</a:t>
            </a:r>
            <a:r>
              <a:rPr lang="en-US" sz="5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='Rostov';</a:t>
            </a:r>
            <a:endParaRPr lang="ru-RU" sz="5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5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решении используется тот факт, что агрегатные функции не учитывают NULL-значения,  которые появляются в аргументе функции COUNT тогда, когда город прибытия равен '</a:t>
            </a:r>
            <a:r>
              <a:rPr lang="ru-RU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Moscow</a:t>
            </a:r>
            <a: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6675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 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ISNULL</a:t>
            </a:r>
            <a:endParaRPr lang="ru-RU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2693087"/>
            <a:ext cx="8229600" cy="132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Синтаксис: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ISNULL ( check_expression , replacement_value ) 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40C55CE-A7C0-4BDE-AAE7-1DAE1E7ED516}"/>
              </a:ext>
            </a:extLst>
          </p:cNvPr>
          <p:cNvSpPr/>
          <p:nvPr/>
        </p:nvSpPr>
        <p:spPr>
          <a:xfrm>
            <a:off x="2152650" y="1367524"/>
            <a:ext cx="80581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1717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Заменяет значение NULL указанным замещающим значением.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CA3995D-E567-4A53-9837-C105A77D9645}"/>
              </a:ext>
            </a:extLst>
          </p:cNvPr>
          <p:cNvSpPr/>
          <p:nvPr/>
        </p:nvSpPr>
        <p:spPr>
          <a:xfrm>
            <a:off x="2279576" y="5085184"/>
            <a:ext cx="6192688" cy="92333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возврата первого значения, отличного от NULL, используйте функцию 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COALESCE (</a:t>
            </a:r>
            <a:r>
              <a:rPr lang="ru-RU" i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Transact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-SQL)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61016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ru-RU" sz="4000" b="1" dirty="0">
                <a:solidFill>
                  <a:srgbClr val="333333"/>
                </a:solidFill>
                <a:ea typeface="+mn-ea"/>
                <a:cs typeface="+mn-cs"/>
              </a:rPr>
            </a:br>
            <a:endParaRPr lang="ru-RU" sz="4000" b="1" dirty="0">
              <a:solidFill>
                <a:srgbClr val="333333"/>
              </a:solidFill>
              <a:ea typeface="+mn-ea"/>
              <a:cs typeface="+mn-cs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1981200" y="1268760"/>
          <a:ext cx="8229600" cy="2510408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10408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Функции работы со строками</a:t>
                      </a:r>
                      <a:endParaRPr lang="en-US" sz="4000" b="1" dirty="0">
                        <a:solidFill>
                          <a:srgbClr val="333333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81201" y="3374124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br>
              <a:rPr lang="ru-RU" altLang="ru-RU">
                <a:latin typeface="Arial" pitchFamily="34" charset="0"/>
                <a:cs typeface="Arial" pitchFamily="34" charset="0"/>
              </a:rPr>
            </a:br>
            <a:endParaRPr lang="ru-RU" alt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 SQL SERVER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615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5A202261-5296-41AF-B77F-6154A092B8B9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857270" y="906979"/>
          <a:ext cx="8191500" cy="551688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730500">
                  <a:extLst>
                    <a:ext uri="{9D8B030D-6E8A-4147-A177-3AD203B41FA5}">
                      <a16:colId xmlns:a16="http://schemas.microsoft.com/office/drawing/2014/main" val="406899979"/>
                    </a:ext>
                  </a:extLst>
                </a:gridCol>
                <a:gridCol w="3884494">
                  <a:extLst>
                    <a:ext uri="{9D8B030D-6E8A-4147-A177-3AD203B41FA5}">
                      <a16:colId xmlns:a16="http://schemas.microsoft.com/office/drawing/2014/main" val="931575080"/>
                    </a:ext>
                  </a:extLst>
                </a:gridCol>
                <a:gridCol w="1576506">
                  <a:extLst>
                    <a:ext uri="{9D8B030D-6E8A-4147-A177-3AD203B41FA5}">
                      <a16:colId xmlns:a16="http://schemas.microsoft.com/office/drawing/2014/main" val="381548993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 данных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Диапазон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Память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8783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i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bigint</a:t>
                      </a:r>
                      <a:endParaRPr lang="en-US" sz="200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-2^63 (-9 223 372 036 854 775 808) до 2^63-1 (9 223 372 036 854 775 807)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 байт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56330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-2^31 (-2 147 483 648) до 2^31-1 (2 147 483 647)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 байта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23525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i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smallint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-2^15 (-32 768) до 2^15-1 (32 767)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 байта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6864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tinyint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0 до 255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байт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82973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 0, NULL</a:t>
                      </a:r>
                      <a:endParaRPr lang="ru-RU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байт 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073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decimal</a:t>
                      </a:r>
                      <a:r>
                        <a:rPr lang="ru-RU" sz="20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00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20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(эквивалент </a:t>
                      </a:r>
                      <a:r>
                        <a:rPr lang="en-US" sz="2000" i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</a:t>
                      </a:r>
                      <a:r>
                        <a:rPr lang="en-US" sz="20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от -10^38+1 </a:t>
                      </a:r>
                    </a:p>
                    <a:p>
                      <a:pPr algn="l" fontAlgn="t"/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 10^38-1</a:t>
                      </a:r>
                      <a:endParaRPr lang="ru-RU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ru-RU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4608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numeric </a:t>
                      </a:r>
                    </a:p>
                    <a:p>
                      <a:pPr algn="ctr" fontAlgn="t"/>
                      <a:r>
                        <a:rPr lang="ru-RU" sz="20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(эквивалент </a:t>
                      </a:r>
                      <a:r>
                        <a:rPr lang="en-US" sz="20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decimal)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-10^38+1 </a:t>
                      </a:r>
                    </a:p>
                    <a:p>
                      <a:pPr algn="l" fontAlgn="t"/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 10^38-1</a:t>
                      </a:r>
                      <a:endParaRPr lang="ru-RU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ru-RU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3307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money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–922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337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685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477.5808 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922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337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685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477.5807</a:t>
                      </a:r>
                      <a:endParaRPr lang="ru-RU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40987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i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smallmoney</a:t>
                      </a:r>
                      <a:endParaRPr lang="en-US" sz="200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-214 748,3648 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214 748,3647</a:t>
                      </a:r>
                      <a:endParaRPr lang="ru-RU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байта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25206"/>
                  </a:ext>
                </a:extLst>
              </a:tr>
            </a:tbl>
          </a:graphicData>
        </a:graphic>
      </p:graphicFrame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D5C7C4C-8F84-4044-99C9-1AE9B1D51346}"/>
              </a:ext>
            </a:extLst>
          </p:cNvPr>
          <p:cNvSpPr/>
          <p:nvPr/>
        </p:nvSpPr>
        <p:spPr>
          <a:xfrm>
            <a:off x="4511824" y="260649"/>
            <a:ext cx="28823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Точные числа</a:t>
            </a:r>
          </a:p>
        </p:txBody>
      </p:sp>
    </p:spTree>
    <p:extLst>
      <p:ext uri="{BB962C8B-B14F-4D97-AF65-F5344CB8AC3E}">
        <p14:creationId xmlns:p14="http://schemas.microsoft.com/office/powerpoint/2010/main" val="20237921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836712"/>
            <a:ext cx="8229600" cy="580926"/>
          </a:xfrm>
        </p:spPr>
        <p:txBody>
          <a:bodyPr>
            <a:normAutofit/>
          </a:bodyPr>
          <a:lstStyle/>
          <a:p>
            <a:r>
              <a:rPr lang="ru-RU" sz="2400" b="1" dirty="0">
                <a:ea typeface="+mn-ea"/>
                <a:cs typeface="+mn-cs"/>
              </a:rPr>
              <a:t>Перечень функций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484785"/>
          <a:ext cx="8229600" cy="4445544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5693"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ASCII</a:t>
                      </a:r>
                    </a:p>
                  </a:txBody>
                  <a:tcPr marL="114300" marR="114300" marT="57150" marB="57150" anchor="ctr">
                    <a:lnL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REPLACE</a:t>
                      </a:r>
                    </a:p>
                  </a:txBody>
                  <a:tcPr marL="114300" marR="114300" marT="57150" marB="57150" anchor="ctr">
                    <a:lnL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STUFF</a:t>
                      </a:r>
                    </a:p>
                  </a:txBody>
                  <a:tcPr marL="114300" marR="114300" marT="57150" marB="57150" anchor="ctr">
                    <a:lnL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693"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CHAR</a:t>
                      </a:r>
                    </a:p>
                  </a:txBody>
                  <a:tcPr marL="114300" marR="114300" marT="57150" marB="57150" anchor="ctr">
                    <a:lnL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LEFT</a:t>
                      </a:r>
                    </a:p>
                  </a:txBody>
                  <a:tcPr marL="114300" marR="114300" marT="57150" marB="57150" anchor="ctr">
                    <a:lnL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STR</a:t>
                      </a:r>
                    </a:p>
                  </a:txBody>
                  <a:tcPr marL="114300" marR="114300" marT="57150" marB="57150" anchor="ctr">
                    <a:lnL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69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UNICODE</a:t>
                      </a:r>
                    </a:p>
                  </a:txBody>
                  <a:tcPr marL="114300" marR="114300" marT="57150" marB="57150" anchor="ctr">
                    <a:lnL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RIGHT</a:t>
                      </a:r>
                    </a:p>
                  </a:txBody>
                  <a:tcPr marL="114300" marR="114300" marT="57150" marB="57150" anchor="ctr">
                    <a:lnL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SPACE</a:t>
                      </a:r>
                    </a:p>
                  </a:txBody>
                  <a:tcPr marL="114300" marR="114300" marT="57150" marB="57150" anchor="ctr">
                    <a:lnL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569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NCHAR</a:t>
                      </a:r>
                    </a:p>
                  </a:txBody>
                  <a:tcPr marL="114300" marR="114300" marT="57150" marB="57150" anchor="ctr">
                    <a:lnL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LEN</a:t>
                      </a:r>
                    </a:p>
                  </a:txBody>
                  <a:tcPr marL="114300" marR="114300" marT="57150" marB="57150" anchor="ctr">
                    <a:lnL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LTRIM</a:t>
                      </a:r>
                    </a:p>
                  </a:txBody>
                  <a:tcPr marL="114300" marR="114300" marT="57150" marB="57150" anchor="ctr">
                    <a:lnL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5693"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CHARINDEX</a:t>
                      </a:r>
                    </a:p>
                  </a:txBody>
                  <a:tcPr marL="114300" marR="114300" marT="57150" marB="57150" anchor="ctr">
                    <a:lnL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DATALENGTH</a:t>
                      </a:r>
                    </a:p>
                  </a:txBody>
                  <a:tcPr marL="114300" marR="114300" marT="57150" marB="57150" anchor="ctr">
                    <a:lnL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RTRIM</a:t>
                      </a:r>
                    </a:p>
                  </a:txBody>
                  <a:tcPr marL="114300" marR="114300" marT="57150" marB="57150" anchor="ctr">
                    <a:lnL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5693">
                <a:tc>
                  <a:txBody>
                    <a:bodyPr/>
                    <a:lstStyle/>
                    <a:p>
                      <a:r>
                        <a:rPr lang="en-US" sz="24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PATINDEX</a:t>
                      </a:r>
                    </a:p>
                  </a:txBody>
                  <a:tcPr marL="114300" marR="114300" marT="57150" marB="57150" anchor="ctr">
                    <a:lnL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REVERSE</a:t>
                      </a:r>
                    </a:p>
                  </a:txBody>
                  <a:tcPr marL="114300" marR="114300" marT="57150" marB="57150" anchor="ctr">
                    <a:lnL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LOWER</a:t>
                      </a:r>
                    </a:p>
                  </a:txBody>
                  <a:tcPr marL="114300" marR="114300" marT="57150" marB="57150" anchor="ctr">
                    <a:lnL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569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4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SUBSTRING</a:t>
                      </a:r>
                    </a:p>
                  </a:txBody>
                  <a:tcPr marL="114300" marR="114300" marT="57150" marB="57150" anchor="ctr">
                    <a:lnL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REPLICATE</a:t>
                      </a:r>
                    </a:p>
                  </a:txBody>
                  <a:tcPr marL="114300" marR="114300" marT="57150" marB="57150" anchor="ctr">
                    <a:lnL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UPPER</a:t>
                      </a:r>
                    </a:p>
                  </a:txBody>
                  <a:tcPr marL="114300" marR="114300" marT="57150" marB="57150" anchor="ctr">
                    <a:lnL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56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CONCAT</a:t>
                      </a:r>
                    </a:p>
                  </a:txBody>
                  <a:tcPr marL="114300" marR="114300" marT="57150" marB="57150" anchor="ctr">
                    <a:lnL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marL="114300" marR="114300" marT="57150" marB="57150" anchor="ctr">
                    <a:lnL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 marL="114300" marR="114300" marT="57150" marB="57150" anchor="ctr">
                    <a:lnL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81201" y="1802499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br>
              <a:rPr lang="ru-RU" altLang="ru-RU">
                <a:latin typeface="Arial" pitchFamily="34" charset="0"/>
                <a:cs typeface="Arial" pitchFamily="34" charset="0"/>
              </a:rPr>
            </a:br>
            <a:endParaRPr lang="ru-RU" alt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981200" y="151149"/>
            <a:ext cx="2895600" cy="365125"/>
          </a:xfrm>
        </p:spPr>
        <p:txBody>
          <a:bodyPr/>
          <a:lstStyle/>
          <a:p>
            <a:pPr algn="l"/>
            <a:r>
              <a:rPr lang="en-US" sz="2400" b="1" dirty="0">
                <a:solidFill>
                  <a:srgbClr val="FF0000"/>
                </a:solidFill>
              </a:rPr>
              <a:t>MS SQL SERVER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0452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958929" y="274639"/>
            <a:ext cx="21974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MS SQL SERVER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73068" y="1585341"/>
            <a:ext cx="22325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400" b="1" i="1" dirty="0">
                <a:solidFill>
                  <a:srgbClr val="002060"/>
                </a:solidFill>
              </a:rPr>
              <a:t>CONCAT</a:t>
            </a:r>
            <a:r>
              <a:rPr lang="ru-RU" sz="2400" b="1" i="1" dirty="0">
                <a:solidFill>
                  <a:srgbClr val="002060"/>
                </a:solidFill>
              </a:rPr>
              <a:t> (</a:t>
            </a:r>
            <a:r>
              <a:rPr lang="en-US" sz="2400" b="1" i="1" dirty="0">
                <a:solidFill>
                  <a:srgbClr val="002060"/>
                </a:solidFill>
              </a:rPr>
              <a:t>A, B,C)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888089" y="274638"/>
            <a:ext cx="16299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PostgreSQL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307136" y="2240238"/>
            <a:ext cx="36247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err="1"/>
              <a:t>select</a:t>
            </a:r>
            <a:r>
              <a:rPr lang="ru-RU" sz="2400" i="1" dirty="0"/>
              <a:t> </a:t>
            </a:r>
            <a:r>
              <a:rPr lang="ru-RU" sz="2400" i="1" dirty="0" err="1"/>
              <a:t>concat</a:t>
            </a:r>
            <a:r>
              <a:rPr lang="ru-RU" sz="2400" i="1" dirty="0"/>
              <a:t>('ТБД',' ',2022)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473067" y="2895741"/>
            <a:ext cx="29158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</a:rPr>
              <a:t>Результат: ТБД 2022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489846" y="930141"/>
            <a:ext cx="6549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Конкатенация строковых</a:t>
            </a:r>
            <a:r>
              <a:rPr lang="en-US" sz="2400" dirty="0">
                <a:solidFill>
                  <a:srgbClr val="002060"/>
                </a:solidFill>
              </a:rPr>
              <a:t> c </a:t>
            </a:r>
            <a:r>
              <a:rPr lang="ru-RU" sz="2400" dirty="0">
                <a:solidFill>
                  <a:srgbClr val="002060"/>
                </a:solidFill>
              </a:rPr>
              <a:t>помощью функций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749842" y="2277839"/>
            <a:ext cx="38141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err="1"/>
              <a:t>select</a:t>
            </a:r>
            <a:r>
              <a:rPr lang="ru-RU" sz="2400" i="1" dirty="0"/>
              <a:t> </a:t>
            </a:r>
            <a:r>
              <a:rPr lang="ru-RU" sz="2400" i="1" dirty="0" err="1"/>
              <a:t>concat</a:t>
            </a:r>
            <a:r>
              <a:rPr lang="ru-RU" sz="2400" i="1" dirty="0"/>
              <a:t>(</a:t>
            </a:r>
            <a:r>
              <a:rPr lang="en-US" sz="2400" i="1" dirty="0"/>
              <a:t>N</a:t>
            </a:r>
            <a:r>
              <a:rPr lang="ru-RU" sz="2400" i="1" dirty="0"/>
              <a:t>'ТБД',' ',2022)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821946" y="3975308"/>
            <a:ext cx="44335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err="1"/>
              <a:t>select</a:t>
            </a:r>
            <a:r>
              <a:rPr lang="ru-RU" sz="2400" i="1" dirty="0"/>
              <a:t> </a:t>
            </a:r>
            <a:r>
              <a:rPr lang="ru-RU" sz="2400" i="1" dirty="0" err="1"/>
              <a:t>concat</a:t>
            </a:r>
            <a:r>
              <a:rPr lang="ru-RU" sz="2400" i="1" dirty="0"/>
              <a:t>('</a:t>
            </a:r>
            <a:r>
              <a:rPr lang="ru-RU" sz="2400" i="1" dirty="0" err="1"/>
              <a:t>abcde</a:t>
            </a:r>
            <a:r>
              <a:rPr lang="ru-RU" sz="2400" i="1" dirty="0"/>
              <a:t>', 2, NULL, 22)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301228" y="3956897"/>
            <a:ext cx="44335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err="1"/>
              <a:t>select</a:t>
            </a:r>
            <a:r>
              <a:rPr lang="ru-RU" sz="2400" i="1" dirty="0"/>
              <a:t> </a:t>
            </a:r>
            <a:r>
              <a:rPr lang="ru-RU" sz="2400" i="1" dirty="0" err="1"/>
              <a:t>concat</a:t>
            </a:r>
            <a:r>
              <a:rPr lang="ru-RU" sz="2400" i="1" dirty="0"/>
              <a:t>('</a:t>
            </a:r>
            <a:r>
              <a:rPr lang="ru-RU" sz="2400" i="1" dirty="0" err="1"/>
              <a:t>abcde</a:t>
            </a:r>
            <a:r>
              <a:rPr lang="ru-RU" sz="2400" i="1" dirty="0"/>
              <a:t>', 2, NULL, 22)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585745" y="5018053"/>
            <a:ext cx="27959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</a:rPr>
              <a:t>Результат: </a:t>
            </a:r>
            <a:r>
              <a:rPr lang="en-US" sz="2400" dirty="0">
                <a:solidFill>
                  <a:srgbClr val="000000"/>
                </a:solidFill>
              </a:rPr>
              <a:t>abcde222</a:t>
            </a:r>
            <a:endParaRPr lang="ru-RU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2555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958929" y="274639"/>
            <a:ext cx="21974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MS SQL SERVER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73068" y="1130703"/>
            <a:ext cx="22325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400" b="1" i="1" dirty="0">
                <a:solidFill>
                  <a:srgbClr val="002060"/>
                </a:solidFill>
              </a:rPr>
              <a:t>CONCAT</a:t>
            </a:r>
            <a:r>
              <a:rPr lang="ru-RU" sz="2400" b="1" i="1" dirty="0">
                <a:solidFill>
                  <a:srgbClr val="002060"/>
                </a:solidFill>
              </a:rPr>
              <a:t> (</a:t>
            </a:r>
            <a:r>
              <a:rPr lang="en-US" sz="2400" b="1" i="1" dirty="0">
                <a:solidFill>
                  <a:srgbClr val="002060"/>
                </a:solidFill>
              </a:rPr>
              <a:t>A, B,C)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703007" y="236817"/>
            <a:ext cx="16299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PostgreSQL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83633" y="698482"/>
            <a:ext cx="6549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Конкатенация строковых</a:t>
            </a:r>
            <a:r>
              <a:rPr lang="en-US" sz="2400" dirty="0">
                <a:solidFill>
                  <a:srgbClr val="002060"/>
                </a:solidFill>
              </a:rPr>
              <a:t> c </a:t>
            </a:r>
            <a:r>
              <a:rPr lang="ru-RU" sz="2400" dirty="0">
                <a:solidFill>
                  <a:srgbClr val="002060"/>
                </a:solidFill>
              </a:rPr>
              <a:t>помощью функций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24000" y="1714917"/>
            <a:ext cx="41728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err="1"/>
              <a:t>select</a:t>
            </a:r>
            <a:r>
              <a:rPr lang="ru-RU" i="1" dirty="0"/>
              <a:t> </a:t>
            </a:r>
            <a:endParaRPr lang="en-US" i="1" dirty="0"/>
          </a:p>
          <a:p>
            <a:r>
              <a:rPr lang="en-US" i="1" dirty="0"/>
              <a:t>  </a:t>
            </a:r>
            <a:r>
              <a:rPr lang="ru-RU" i="1" dirty="0" err="1"/>
              <a:t>concat</a:t>
            </a:r>
            <a:r>
              <a:rPr lang="ru-RU" i="1" dirty="0"/>
              <a:t>(</a:t>
            </a:r>
            <a:r>
              <a:rPr lang="ru-RU" i="1" dirty="0" err="1"/>
              <a:t>date</a:t>
            </a:r>
            <a:r>
              <a:rPr lang="ru-RU" i="1" dirty="0"/>
              <a:t>, ' </a:t>
            </a:r>
            <a:r>
              <a:rPr lang="ru-RU" i="1" dirty="0" err="1"/>
              <a:t>date_battle</a:t>
            </a:r>
            <a:r>
              <a:rPr lang="ru-RU" i="1" dirty="0"/>
              <a:t> ', </a:t>
            </a:r>
            <a:r>
              <a:rPr lang="ru-RU" i="1" dirty="0" err="1"/>
              <a:t>name</a:t>
            </a:r>
            <a:r>
              <a:rPr lang="ru-RU" i="1" dirty="0"/>
              <a:t>) </a:t>
            </a:r>
            <a:r>
              <a:rPr lang="ru-RU" i="1" dirty="0" err="1"/>
              <a:t>as</a:t>
            </a:r>
            <a:r>
              <a:rPr lang="ru-RU" i="1" dirty="0"/>
              <a:t> a</a:t>
            </a:r>
          </a:p>
          <a:p>
            <a:r>
              <a:rPr lang="ru-RU" i="1" dirty="0" err="1"/>
              <a:t>from</a:t>
            </a:r>
            <a:r>
              <a:rPr lang="ru-RU" i="1" dirty="0"/>
              <a:t> </a:t>
            </a:r>
            <a:r>
              <a:rPr lang="ru-RU" i="1" dirty="0" err="1"/>
              <a:t>battles</a:t>
            </a:r>
            <a:endParaRPr lang="ru-RU" i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168008" y="2613522"/>
            <a:ext cx="44241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/>
              <a:t>или</a:t>
            </a:r>
          </a:p>
          <a:p>
            <a:r>
              <a:rPr lang="en-US" i="1" dirty="0"/>
              <a:t>select 	</a:t>
            </a:r>
            <a:endParaRPr lang="ru-RU" i="1" dirty="0"/>
          </a:p>
          <a:p>
            <a:r>
              <a:rPr lang="ru-RU" i="1" dirty="0"/>
              <a:t>       </a:t>
            </a:r>
            <a:r>
              <a:rPr lang="en-US" i="1" dirty="0"/>
              <a:t>date||' </a:t>
            </a:r>
            <a:r>
              <a:rPr lang="en-US" i="1" dirty="0" err="1"/>
              <a:t>date_battle</a:t>
            </a:r>
            <a:r>
              <a:rPr lang="en-US" i="1" dirty="0"/>
              <a:t> '||name as b</a:t>
            </a:r>
          </a:p>
          <a:p>
            <a:r>
              <a:rPr lang="ru-RU" i="1" dirty="0"/>
              <a:t>  </a:t>
            </a:r>
            <a:r>
              <a:rPr lang="en-US" i="1" dirty="0"/>
              <a:t>from battles</a:t>
            </a:r>
            <a:endParaRPr lang="ru-RU" i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168008" y="1714917"/>
            <a:ext cx="42484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err="1"/>
              <a:t>select</a:t>
            </a:r>
            <a:r>
              <a:rPr lang="ru-RU" i="1" dirty="0"/>
              <a:t> </a:t>
            </a:r>
            <a:endParaRPr lang="en-US" i="1" dirty="0"/>
          </a:p>
          <a:p>
            <a:r>
              <a:rPr lang="en-US" i="1" dirty="0"/>
              <a:t>  </a:t>
            </a:r>
            <a:r>
              <a:rPr lang="ru-RU" i="1" dirty="0" err="1"/>
              <a:t>concat</a:t>
            </a:r>
            <a:r>
              <a:rPr lang="ru-RU" i="1" dirty="0"/>
              <a:t>(</a:t>
            </a:r>
            <a:r>
              <a:rPr lang="ru-RU" i="1" dirty="0" err="1"/>
              <a:t>date</a:t>
            </a:r>
            <a:r>
              <a:rPr lang="ru-RU" i="1" dirty="0"/>
              <a:t>, ' </a:t>
            </a:r>
            <a:r>
              <a:rPr lang="ru-RU" i="1" dirty="0" err="1"/>
              <a:t>date_battle</a:t>
            </a:r>
            <a:r>
              <a:rPr lang="ru-RU" i="1" dirty="0"/>
              <a:t> ', </a:t>
            </a:r>
            <a:r>
              <a:rPr lang="ru-RU" i="1" dirty="0" err="1"/>
              <a:t>name</a:t>
            </a:r>
            <a:r>
              <a:rPr lang="ru-RU" i="1" dirty="0"/>
              <a:t>) </a:t>
            </a:r>
            <a:r>
              <a:rPr lang="ru-RU" i="1" dirty="0" err="1"/>
              <a:t>as</a:t>
            </a:r>
            <a:r>
              <a:rPr lang="ru-RU" i="1" dirty="0"/>
              <a:t> a</a:t>
            </a:r>
          </a:p>
          <a:p>
            <a:r>
              <a:rPr lang="ru-RU" i="1" dirty="0" err="1"/>
              <a:t>from</a:t>
            </a:r>
            <a:r>
              <a:rPr lang="ru-RU" i="1" dirty="0"/>
              <a:t> </a:t>
            </a:r>
            <a:r>
              <a:rPr lang="ru-RU" i="1" dirty="0" err="1"/>
              <a:t>battles</a:t>
            </a:r>
            <a:endParaRPr lang="ru-RU" i="1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951984" y="1714918"/>
            <a:ext cx="0" cy="19893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Таблица 10"/>
          <p:cNvGraphicFramePr>
            <a:graphicFrameLocks noGrp="1"/>
          </p:cNvGraphicFramePr>
          <p:nvPr>
            <p:extLst/>
          </p:nvPr>
        </p:nvGraphicFramePr>
        <p:xfrm>
          <a:off x="1580213" y="4090852"/>
          <a:ext cx="4454388" cy="2691864"/>
        </p:xfrm>
        <a:graphic>
          <a:graphicData uri="http://schemas.openxmlformats.org/drawingml/2006/table">
            <a:tbl>
              <a:tblPr/>
              <a:tblGrid>
                <a:gridCol w="4454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4552">
                <a:tc>
                  <a:txBody>
                    <a:bodyPr/>
                    <a:lstStyle/>
                    <a:p>
                      <a:r>
                        <a:rPr lang="en-US" sz="1600" dirty="0"/>
                        <a:t>a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552">
                <a:tc>
                  <a:txBody>
                    <a:bodyPr/>
                    <a:lstStyle/>
                    <a:p>
                      <a:r>
                        <a:rPr lang="en-US" sz="1600" dirty="0"/>
                        <a:t>Dec 26 1943 12:00AM </a:t>
                      </a:r>
                      <a:r>
                        <a:rPr lang="en-US" sz="1600" dirty="0" err="1"/>
                        <a:t>date_battle</a:t>
                      </a:r>
                      <a:r>
                        <a:rPr lang="en-US" sz="1600" dirty="0"/>
                        <a:t> North Cape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552">
                <a:tc>
                  <a:txBody>
                    <a:bodyPr/>
                    <a:lstStyle/>
                    <a:p>
                      <a:r>
                        <a:rPr lang="en-US" sz="1600" dirty="0"/>
                        <a:t>May 25 1941 12:00AM </a:t>
                      </a:r>
                      <a:r>
                        <a:rPr lang="en-US" sz="1600" dirty="0" err="1"/>
                        <a:t>date_battle</a:t>
                      </a:r>
                      <a:r>
                        <a:rPr lang="en-US" sz="1600" dirty="0"/>
                        <a:t> North Atlantic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552">
                <a:tc>
                  <a:txBody>
                    <a:bodyPr/>
                    <a:lstStyle/>
                    <a:p>
                      <a:r>
                        <a:rPr lang="en-US" sz="1600" dirty="0"/>
                        <a:t>Nov 15 1942 12:00AM </a:t>
                      </a:r>
                      <a:r>
                        <a:rPr lang="en-US" sz="1600" dirty="0" err="1"/>
                        <a:t>date_battle</a:t>
                      </a:r>
                      <a:r>
                        <a:rPr lang="en-US" sz="1600" dirty="0"/>
                        <a:t> Guadalcanal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552">
                <a:tc>
                  <a:txBody>
                    <a:bodyPr/>
                    <a:lstStyle/>
                    <a:p>
                      <a:r>
                        <a:rPr lang="en-US" sz="1600" dirty="0"/>
                        <a:t>Oct 20 1962 12:00AM </a:t>
                      </a:r>
                      <a:r>
                        <a:rPr lang="en-US" sz="1600" dirty="0" err="1"/>
                        <a:t>date_battle</a:t>
                      </a:r>
                      <a:r>
                        <a:rPr lang="en-US" sz="1600" dirty="0"/>
                        <a:t> #Cuba62a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552">
                <a:tc>
                  <a:txBody>
                    <a:bodyPr/>
                    <a:lstStyle/>
                    <a:p>
                      <a:r>
                        <a:rPr lang="en-US" sz="1600" dirty="0"/>
                        <a:t>Oct 25 1944 12:00AM </a:t>
                      </a:r>
                      <a:r>
                        <a:rPr lang="en-US" sz="1600" dirty="0" err="1"/>
                        <a:t>date_battle</a:t>
                      </a:r>
                      <a:r>
                        <a:rPr lang="en-US" sz="1600" dirty="0"/>
                        <a:t> </a:t>
                      </a:r>
                      <a:r>
                        <a:rPr lang="en-US" sz="1600" dirty="0" err="1"/>
                        <a:t>Surigao</a:t>
                      </a:r>
                      <a:r>
                        <a:rPr lang="en-US" sz="1600" dirty="0"/>
                        <a:t> Strait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552">
                <a:tc>
                  <a:txBody>
                    <a:bodyPr/>
                    <a:lstStyle/>
                    <a:p>
                      <a:r>
                        <a:rPr lang="en-US" sz="1600" dirty="0"/>
                        <a:t>Oct 25 1962 12:00AM </a:t>
                      </a:r>
                      <a:r>
                        <a:rPr lang="en-US" sz="1600" dirty="0" err="1"/>
                        <a:t>date_battle</a:t>
                      </a:r>
                      <a:r>
                        <a:rPr lang="en-US" sz="1600" dirty="0"/>
                        <a:t> #Cuba62b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>
            <p:extLst/>
          </p:nvPr>
        </p:nvGraphicFramePr>
        <p:xfrm>
          <a:off x="6034602" y="4090852"/>
          <a:ext cx="4633399" cy="2691864"/>
        </p:xfrm>
        <a:graphic>
          <a:graphicData uri="http://schemas.openxmlformats.org/drawingml/2006/table">
            <a:tbl>
              <a:tblPr/>
              <a:tblGrid>
                <a:gridCol w="4633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4552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552">
                <a:tc>
                  <a:txBody>
                    <a:bodyPr/>
                    <a:lstStyle/>
                    <a:p>
                      <a:r>
                        <a:rPr lang="en-US" dirty="0"/>
                        <a:t>1941-05-25 00:00:00 </a:t>
                      </a:r>
                      <a:r>
                        <a:rPr lang="en-US" dirty="0" err="1"/>
                        <a:t>date_battle</a:t>
                      </a:r>
                      <a:r>
                        <a:rPr lang="en-US" dirty="0"/>
                        <a:t> North Atlantic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552">
                <a:tc>
                  <a:txBody>
                    <a:bodyPr/>
                    <a:lstStyle/>
                    <a:p>
                      <a:r>
                        <a:rPr lang="en-US" dirty="0"/>
                        <a:t>1942-11-15 00:00:00 </a:t>
                      </a:r>
                      <a:r>
                        <a:rPr lang="en-US" dirty="0" err="1"/>
                        <a:t>date_battle</a:t>
                      </a:r>
                      <a:r>
                        <a:rPr lang="en-US" dirty="0"/>
                        <a:t> Guadalcanal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552">
                <a:tc>
                  <a:txBody>
                    <a:bodyPr/>
                    <a:lstStyle/>
                    <a:p>
                      <a:r>
                        <a:rPr lang="en-US" dirty="0"/>
                        <a:t>1943-12-26 00:00:00 </a:t>
                      </a:r>
                      <a:r>
                        <a:rPr lang="en-US" dirty="0" err="1"/>
                        <a:t>date_battle</a:t>
                      </a:r>
                      <a:r>
                        <a:rPr lang="en-US" dirty="0"/>
                        <a:t> North Cape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552">
                <a:tc>
                  <a:txBody>
                    <a:bodyPr/>
                    <a:lstStyle/>
                    <a:p>
                      <a:r>
                        <a:rPr lang="en-US" dirty="0"/>
                        <a:t>1944-10-25 00:00:00 </a:t>
                      </a:r>
                      <a:r>
                        <a:rPr lang="en-US" dirty="0" err="1"/>
                        <a:t>date_battle</a:t>
                      </a:r>
                      <a:r>
                        <a:rPr lang="en-US" dirty="0"/>
                        <a:t> </a:t>
                      </a:r>
                      <a:r>
                        <a:rPr lang="en-US" dirty="0" err="1"/>
                        <a:t>Surigao</a:t>
                      </a:r>
                      <a:r>
                        <a:rPr lang="en-US" dirty="0"/>
                        <a:t> Strait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552">
                <a:tc>
                  <a:txBody>
                    <a:bodyPr/>
                    <a:lstStyle/>
                    <a:p>
                      <a:r>
                        <a:rPr lang="en-US" dirty="0"/>
                        <a:t>1962-10-20 00:00:00 </a:t>
                      </a:r>
                      <a:r>
                        <a:rPr lang="en-US" dirty="0" err="1"/>
                        <a:t>date_battle</a:t>
                      </a:r>
                      <a:r>
                        <a:rPr lang="en-US" dirty="0"/>
                        <a:t> #Cuba62a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552">
                <a:tc>
                  <a:txBody>
                    <a:bodyPr/>
                    <a:lstStyle/>
                    <a:p>
                      <a:r>
                        <a:rPr lang="en-US" dirty="0"/>
                        <a:t>1962-10-25 00:00:00 </a:t>
                      </a:r>
                      <a:r>
                        <a:rPr lang="en-US" dirty="0" err="1"/>
                        <a:t>date_battle</a:t>
                      </a:r>
                      <a:r>
                        <a:rPr lang="en-US" dirty="0"/>
                        <a:t> #Cuba62b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11763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38995" y="1958876"/>
            <a:ext cx="4140968" cy="330978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400" dirty="0"/>
              <a:t>Функция </a:t>
            </a:r>
          </a:p>
          <a:p>
            <a:pPr marL="0" indent="0">
              <a:buNone/>
            </a:pPr>
            <a:r>
              <a:rPr lang="ru-RU" sz="2400" b="1" dirty="0"/>
              <a:t>LEN(строковое выражение) </a:t>
            </a:r>
            <a:r>
              <a:rPr lang="ru-RU" sz="2400" dirty="0"/>
              <a:t>возвращает число символов в строке (</a:t>
            </a:r>
            <a:r>
              <a:rPr lang="ru-RU" sz="2400" u="sng" dirty="0"/>
              <a:t>не учитывает концевые пробелы</a:t>
            </a:r>
            <a:r>
              <a:rPr lang="ru-RU" sz="2400" dirty="0"/>
              <a:t>)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/>
              <a:t>Функция </a:t>
            </a:r>
          </a:p>
          <a:p>
            <a:pPr marL="0" indent="0">
              <a:buNone/>
            </a:pPr>
            <a:r>
              <a:rPr lang="en-US" sz="2400" b="1" dirty="0"/>
              <a:t>DATALENGTH</a:t>
            </a:r>
            <a:r>
              <a:rPr lang="ru-RU" sz="2400" b="1" dirty="0"/>
              <a:t> (строковое выражение) </a:t>
            </a:r>
          </a:p>
          <a:p>
            <a:pPr marL="0" indent="0">
              <a:buNone/>
            </a:pPr>
            <a:r>
              <a:rPr lang="ru-RU" sz="2400" dirty="0"/>
              <a:t>возвращает число символов в строке с </a:t>
            </a:r>
            <a:r>
              <a:rPr lang="ru-RU" sz="2400" u="sng" dirty="0"/>
              <a:t>концевыми пробелами</a:t>
            </a:r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ижний колонтитул 5"/>
          <p:cNvSpPr txBox="1">
            <a:spLocks/>
          </p:cNvSpPr>
          <p:nvPr/>
        </p:nvSpPr>
        <p:spPr>
          <a:xfrm>
            <a:off x="1981200" y="15114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b="1" dirty="0">
                <a:solidFill>
                  <a:srgbClr val="FF0000"/>
                </a:solidFill>
              </a:rPr>
              <a:t>MS SQL SERVER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347" y="1017062"/>
            <a:ext cx="6549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002060"/>
                </a:solidFill>
              </a:rPr>
              <a:t>Вычисление длины строки</a:t>
            </a: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F271D443-748F-47C6-889C-DBACA9904357}"/>
              </a:ext>
            </a:extLst>
          </p:cNvPr>
          <p:cNvSpPr txBox="1">
            <a:spLocks/>
          </p:cNvSpPr>
          <p:nvPr/>
        </p:nvSpPr>
        <p:spPr>
          <a:xfrm>
            <a:off x="6485469" y="671273"/>
            <a:ext cx="4063620" cy="16149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SELECT name, </a:t>
            </a:r>
          </a:p>
          <a:p>
            <a:pPr marL="0" indent="0">
              <a:buNone/>
            </a:pPr>
            <a:r>
              <a:rPr lang="en-US" sz="1800" dirty="0"/>
              <a:t>	DATALENGTH(name), </a:t>
            </a:r>
          </a:p>
          <a:p>
            <a:pPr marL="0" indent="0">
              <a:buNone/>
            </a:pPr>
            <a:r>
              <a:rPr lang="en-US" sz="1800" dirty="0"/>
              <a:t>	Len(name )</a:t>
            </a:r>
          </a:p>
          <a:p>
            <a:pPr marL="0" indent="0">
              <a:buNone/>
            </a:pPr>
            <a:r>
              <a:rPr lang="en-US" sz="1800" dirty="0"/>
              <a:t>FROM Passenger</a:t>
            </a:r>
          </a:p>
          <a:p>
            <a:endParaRPr lang="ru-RU" dirty="0"/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D5815066-3840-465D-87E8-DCD30F49E3E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512040" y="2852936"/>
          <a:ext cx="3525687" cy="3686166"/>
        </p:xfrm>
        <a:graphic>
          <a:graphicData uri="http://schemas.openxmlformats.org/drawingml/2006/table">
            <a:tbl>
              <a:tblPr/>
              <a:tblGrid>
                <a:gridCol w="2157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9574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name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C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effectLst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C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effectLst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C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574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</a:rPr>
                        <a:t>Alan Rickman        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20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12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574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</a:rPr>
                        <a:t>Angelina Jolie      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20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14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574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</a:rPr>
                        <a:t>Antonio Banderas    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20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16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574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</a:rPr>
                        <a:t>Brad Pitt           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20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9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9574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</a:rPr>
                        <a:t>Bruce Willis        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20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12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9574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</a:rPr>
                        <a:t>Bruce Willis        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20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12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574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</a:rPr>
                        <a:t>Catherine Zeta-Jones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20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20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9574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effectLst/>
                        </a:rPr>
                        <a:t>Clint Eastwood      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20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14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A4A0BE7F-A5F7-4889-BD72-BD11CEE40704}"/>
              </a:ext>
            </a:extLst>
          </p:cNvPr>
          <p:cNvSpPr/>
          <p:nvPr/>
        </p:nvSpPr>
        <p:spPr>
          <a:xfrm>
            <a:off x="6485469" y="2166779"/>
            <a:ext cx="16610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name char (20)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45008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5520" y="861553"/>
            <a:ext cx="3888432" cy="46556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/>
              <a:t>Функция </a:t>
            </a:r>
            <a:endParaRPr lang="en-US" sz="2000" b="1" dirty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ru-RU" sz="2000" b="1" dirty="0"/>
              <a:t>SUBSTRING</a:t>
            </a:r>
            <a:r>
              <a:rPr lang="ru-RU" sz="2000" dirty="0"/>
              <a:t>(выражение, начальная позиция, длина)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ru-RU" sz="2000" dirty="0"/>
              <a:t>возвращает  из выражения его часть заданной длины, начиная от заданной начальной позиции</a:t>
            </a:r>
          </a:p>
          <a:p>
            <a:pPr marL="0" indent="0">
              <a:buNone/>
            </a:pPr>
            <a:endParaRPr lang="en-US" sz="2000" dirty="0"/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000" dirty="0" err="1">
                <a:solidFill>
                  <a:srgbClr val="000000"/>
                </a:solidFill>
                <a:cs typeface="Courier New" panose="02070309020205020404" pitchFamily="49" charset="0"/>
              </a:rPr>
              <a:t>substring</a:t>
            </a:r>
            <a:r>
              <a:rPr lang="ru-RU" altLang="ru-RU" sz="2000" dirty="0">
                <a:solidFill>
                  <a:srgbClr val="000000"/>
                </a:solidFill>
                <a:cs typeface="Courier New" panose="02070309020205020404" pitchFamily="49" charset="0"/>
              </a:rPr>
              <a:t>('</a:t>
            </a:r>
            <a:r>
              <a:rPr lang="ru-RU" altLang="ru-RU" sz="2000" dirty="0" err="1">
                <a:solidFill>
                  <a:srgbClr val="000000"/>
                </a:solidFill>
                <a:cs typeface="Courier New" panose="02070309020205020404" pitchFamily="49" charset="0"/>
              </a:rPr>
              <a:t>Thomas</a:t>
            </a:r>
            <a:r>
              <a:rPr lang="ru-RU" altLang="ru-RU" sz="2000" dirty="0">
                <a:solidFill>
                  <a:srgbClr val="000000"/>
                </a:solidFill>
                <a:cs typeface="Courier New" panose="02070309020205020404" pitchFamily="49" charset="0"/>
              </a:rPr>
              <a:t> '</a:t>
            </a:r>
            <a:r>
              <a:rPr lang="en-US" altLang="ru-RU" sz="2000" dirty="0">
                <a:solidFill>
                  <a:srgbClr val="000000"/>
                </a:solidFill>
                <a:cs typeface="Courier New" panose="02070309020205020404" pitchFamily="49" charset="0"/>
              </a:rPr>
              <a:t>, </a:t>
            </a:r>
            <a:r>
              <a:rPr lang="ru-RU" altLang="ru-RU" sz="2000" dirty="0">
                <a:solidFill>
                  <a:srgbClr val="000000"/>
                </a:solidFill>
                <a:cs typeface="Courier New" panose="02070309020205020404" pitchFamily="49" charset="0"/>
              </a:rPr>
              <a:t>2</a:t>
            </a:r>
            <a:r>
              <a:rPr lang="en-US" altLang="ru-RU" sz="2000" dirty="0">
                <a:solidFill>
                  <a:srgbClr val="000000"/>
                </a:solidFill>
                <a:cs typeface="Courier New" panose="02070309020205020404" pitchFamily="49" charset="0"/>
              </a:rPr>
              <a:t>,</a:t>
            </a:r>
            <a:r>
              <a:rPr lang="ru-RU" altLang="ru-RU" sz="2000" dirty="0">
                <a:solidFill>
                  <a:srgbClr val="000000"/>
                </a:solidFill>
                <a:cs typeface="Courier New" panose="02070309020205020404" pitchFamily="49" charset="0"/>
              </a:rPr>
              <a:t> 3)</a:t>
            </a:r>
            <a:r>
              <a:rPr lang="ru-RU" altLang="ru-RU" sz="2000" dirty="0">
                <a:solidFill>
                  <a:srgbClr val="000000"/>
                </a:solidFill>
              </a:rPr>
              <a:t> → </a:t>
            </a:r>
            <a:r>
              <a:rPr lang="ru-RU" altLang="ru-RU" sz="2000" dirty="0" err="1">
                <a:solidFill>
                  <a:srgbClr val="000000"/>
                </a:solidFill>
                <a:cs typeface="Courier New" panose="02070309020205020404" pitchFamily="49" charset="0"/>
              </a:rPr>
              <a:t>hom</a:t>
            </a:r>
            <a:endParaRPr lang="ru-RU" altLang="ru-RU" sz="2000" dirty="0"/>
          </a:p>
        </p:txBody>
      </p:sp>
      <p:sp>
        <p:nvSpPr>
          <p:cNvPr id="5" name="Нижний колонтитул 5"/>
          <p:cNvSpPr txBox="1">
            <a:spLocks/>
          </p:cNvSpPr>
          <p:nvPr/>
        </p:nvSpPr>
        <p:spPr>
          <a:xfrm>
            <a:off x="1981200" y="15114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b="1" dirty="0">
                <a:solidFill>
                  <a:srgbClr val="FF0000"/>
                </a:solidFill>
              </a:rPr>
              <a:t>MS SQL SERVER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C64389AF-4CE8-4E84-B7FF-CF6FF03955A3}"/>
              </a:ext>
            </a:extLst>
          </p:cNvPr>
          <p:cNvSpPr txBox="1">
            <a:spLocks/>
          </p:cNvSpPr>
          <p:nvPr/>
        </p:nvSpPr>
        <p:spPr>
          <a:xfrm>
            <a:off x="6096000" y="764705"/>
            <a:ext cx="4104456" cy="10639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/>
              <a:t>SELECT name, </a:t>
            </a:r>
          </a:p>
          <a:p>
            <a:pPr marL="0" indent="0">
              <a:buNone/>
            </a:pPr>
            <a:r>
              <a:rPr lang="en-US" sz="2400"/>
              <a:t>             SUBSTRING(name, 2, 3) </a:t>
            </a:r>
          </a:p>
          <a:p>
            <a:pPr marL="0" indent="0">
              <a:buNone/>
            </a:pPr>
            <a:r>
              <a:rPr lang="en-US" sz="2400"/>
              <a:t>FROM Ships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1F8DCE0A-D4D0-4AB4-9B79-1ED20A68A6D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096000" y="2188732"/>
          <a:ext cx="3744416" cy="3168353"/>
        </p:xfrm>
        <a:graphic>
          <a:graphicData uri="http://schemas.openxmlformats.org/drawingml/2006/table">
            <a:tbl>
              <a:tblPr/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9864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effectLst/>
                        </a:rPr>
                        <a:t>name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0" dirty="0">
                        <a:effectLst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696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effectLst/>
                        </a:rPr>
                        <a:t>California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>
                          <a:effectLst/>
                        </a:rPr>
                        <a:t>ali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9864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>
                          <a:effectLst/>
                        </a:rPr>
                        <a:t>Haruna</a:t>
                      </a:r>
                      <a:endParaRPr lang="en-US" sz="1800" b="0" dirty="0">
                        <a:effectLst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>
                          <a:effectLst/>
                        </a:rPr>
                        <a:t>aru</a:t>
                      </a:r>
                      <a:endParaRPr lang="en-US" sz="1800" b="0" dirty="0">
                        <a:effectLst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9864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>
                          <a:effectLst/>
                        </a:rPr>
                        <a:t>Hiei</a:t>
                      </a:r>
                      <a:endParaRPr lang="en-US" sz="1800" b="0" dirty="0">
                        <a:effectLst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>
                          <a:effectLst/>
                        </a:rPr>
                        <a:t>iei</a:t>
                      </a:r>
                      <a:endParaRPr lang="en-US" sz="1800" b="0" dirty="0">
                        <a:effectLst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9864">
                <a:tc>
                  <a:txBody>
                    <a:bodyPr/>
                    <a:lstStyle/>
                    <a:p>
                      <a:pPr algn="ctr"/>
                      <a:r>
                        <a:rPr lang="en-US" sz="1800" b="0">
                          <a:effectLst/>
                        </a:rPr>
                        <a:t>Iowa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>
                          <a:effectLst/>
                        </a:rPr>
                        <a:t>owa</a:t>
                      </a:r>
                      <a:endParaRPr lang="en-US" sz="1800" b="0" dirty="0">
                        <a:effectLst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201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>
                          <a:effectLst/>
                        </a:rPr>
                        <a:t>….</a:t>
                      </a:r>
                      <a:endParaRPr lang="en-US" sz="2400" b="0" dirty="0">
                        <a:effectLst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>
                          <a:effectLst/>
                        </a:rPr>
                        <a:t>…</a:t>
                      </a:r>
                      <a:endParaRPr lang="en-US" sz="2400" b="0" dirty="0">
                        <a:effectLst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70427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3512" y="1284894"/>
            <a:ext cx="4104456" cy="106398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200" dirty="0"/>
              <a:t>SELECT name, </a:t>
            </a:r>
          </a:p>
          <a:p>
            <a:pPr marL="0" indent="0">
              <a:buNone/>
            </a:pPr>
            <a:r>
              <a:rPr lang="en-US" sz="2200" dirty="0"/>
              <a:t>  SUBSTING(name, 2, LEN(name)) </a:t>
            </a:r>
          </a:p>
          <a:p>
            <a:pPr marL="0" indent="0">
              <a:buNone/>
            </a:pPr>
            <a:r>
              <a:rPr lang="en-US" sz="2200" dirty="0"/>
              <a:t>FROM Ships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Нижний колонтитул 5"/>
          <p:cNvSpPr txBox="1">
            <a:spLocks/>
          </p:cNvSpPr>
          <p:nvPr/>
        </p:nvSpPr>
        <p:spPr>
          <a:xfrm>
            <a:off x="1775520" y="25091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b="1" dirty="0">
                <a:solidFill>
                  <a:srgbClr val="FF0000"/>
                </a:solidFill>
              </a:rPr>
              <a:t>MS SQL SERVER</a:t>
            </a:r>
            <a:endParaRPr lang="ru-RU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/>
          </p:nvPr>
        </p:nvGraphicFramePr>
        <p:xfrm>
          <a:off x="1981200" y="2948781"/>
          <a:ext cx="3394720" cy="3000500"/>
        </p:xfrm>
        <a:graphic>
          <a:graphicData uri="http://schemas.openxmlformats.org/drawingml/2006/table">
            <a:tbl>
              <a:tblPr/>
              <a:tblGrid>
                <a:gridCol w="1697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7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0100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100">
                <a:tc>
                  <a:txBody>
                    <a:bodyPr/>
                    <a:lstStyle/>
                    <a:p>
                      <a:r>
                        <a:rPr lang="en-US"/>
                        <a:t>California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alifornia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0100">
                <a:tc>
                  <a:txBody>
                    <a:bodyPr/>
                    <a:lstStyle/>
                    <a:p>
                      <a:r>
                        <a:rPr lang="en-US"/>
                        <a:t>Haruna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aruna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0100">
                <a:tc>
                  <a:txBody>
                    <a:bodyPr/>
                    <a:lstStyle/>
                    <a:p>
                      <a:r>
                        <a:rPr lang="en-US"/>
                        <a:t>Hiei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iei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0100">
                <a:tc>
                  <a:txBody>
                    <a:bodyPr/>
                    <a:lstStyle/>
                    <a:p>
                      <a:r>
                        <a:rPr lang="en-US"/>
                        <a:t>Iowa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owa</a:t>
                      </a:r>
                      <a:endParaRPr lang="en-US" dirty="0"/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Объект 2">
            <a:extLst>
              <a:ext uri="{FF2B5EF4-FFF2-40B4-BE49-F238E27FC236}">
                <a16:creationId xmlns:a16="http://schemas.microsoft.com/office/drawing/2014/main" id="{C8D30E65-A2BE-494A-B6B8-421E87E90751}"/>
              </a:ext>
            </a:extLst>
          </p:cNvPr>
          <p:cNvSpPr txBox="1">
            <a:spLocks/>
          </p:cNvSpPr>
          <p:nvPr/>
        </p:nvSpPr>
        <p:spPr>
          <a:xfrm>
            <a:off x="6168008" y="1124745"/>
            <a:ext cx="4104456" cy="10639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/>
              <a:t>SELECT name, </a:t>
            </a:r>
          </a:p>
          <a:p>
            <a:pPr marL="0" indent="0">
              <a:buNone/>
            </a:pPr>
            <a:r>
              <a:rPr lang="en-US" sz="2200"/>
              <a:t>  SUBSTRING(name, 1, 5) </a:t>
            </a:r>
          </a:p>
          <a:p>
            <a:pPr marL="0" indent="0">
              <a:buNone/>
            </a:pPr>
            <a:r>
              <a:rPr lang="en-US" sz="2200"/>
              <a:t>FROM Ships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44432511-3A19-4070-BDD2-2D660C1D53A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378860" y="3196843"/>
          <a:ext cx="3682752" cy="2194560"/>
        </p:xfrm>
        <a:graphic>
          <a:graphicData uri="http://schemas.openxmlformats.org/drawingml/2006/table">
            <a:tbl>
              <a:tblPr/>
              <a:tblGrid>
                <a:gridCol w="1841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1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California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Calif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Haruna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Harun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Hiei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Hiei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Iowa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Iowa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….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….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1961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5520" y="1340768"/>
            <a:ext cx="8784976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Функция </a:t>
            </a:r>
            <a:r>
              <a:rPr lang="ru-RU" sz="2000" b="1" dirty="0"/>
              <a:t>LEFT(строковое выражение, целочисленное выражение) </a:t>
            </a:r>
          </a:p>
          <a:p>
            <a:pPr marL="0" indent="0">
              <a:buNone/>
            </a:pPr>
            <a:r>
              <a:rPr lang="ru-RU" sz="2000" dirty="0"/>
              <a:t>вырезает заданное вторым аргументом число символов слева из строки, являющейся первым аргументом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/>
              <a:t>Функция </a:t>
            </a:r>
            <a:r>
              <a:rPr lang="en-US" sz="2000" b="1" dirty="0"/>
              <a:t>RIGHT(</a:t>
            </a:r>
            <a:r>
              <a:rPr lang="ru-RU" sz="2000" b="1" dirty="0"/>
              <a:t>строковое выражения, целочисленное выражение) </a:t>
            </a:r>
            <a:r>
              <a:rPr lang="ru-RU" sz="2000" dirty="0"/>
              <a:t>возвращает заданное число символов справа из строкового выражен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ижний колонтитул 5"/>
          <p:cNvSpPr txBox="1">
            <a:spLocks/>
          </p:cNvSpPr>
          <p:nvPr/>
        </p:nvSpPr>
        <p:spPr>
          <a:xfrm>
            <a:off x="1981200" y="15114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b="1">
                <a:solidFill>
                  <a:srgbClr val="FF0000"/>
                </a:solidFill>
              </a:rPr>
              <a:t>MS SQL SERVER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5452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5520" y="980728"/>
            <a:ext cx="8640960" cy="56886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Функция </a:t>
            </a:r>
            <a:r>
              <a:rPr lang="ru-RU" b="1" dirty="0"/>
              <a:t>ASCII </a:t>
            </a:r>
            <a:r>
              <a:rPr lang="ru-RU" dirty="0"/>
              <a:t>возвращает ASCII-код крайнего левого символа строкового выражения, являющегося аргументом функции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Функция </a:t>
            </a:r>
            <a:r>
              <a:rPr lang="ru-RU" b="1" dirty="0"/>
              <a:t>CHAR</a:t>
            </a:r>
            <a:r>
              <a:rPr lang="ru-RU" dirty="0"/>
              <a:t> возвращает символ по известному ASCII-коду (от 0 до 255)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Какой результат выполнения запросов</a:t>
            </a:r>
            <a:r>
              <a:rPr lang="en-US" b="1" dirty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</a:pPr>
            <a:endParaRPr lang="ru-RU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SELECT COUNT(DISTINCT ASCII(name)) </a:t>
            </a:r>
          </a:p>
          <a:p>
            <a:pPr marL="0" indent="0">
              <a:buNone/>
            </a:pPr>
            <a:r>
              <a:rPr lang="en-US" dirty="0"/>
              <a:t>FROM Ships;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en-US" dirty="0"/>
              <a:t>SELECT DISTINCT CHAR(ASCII(name)) </a:t>
            </a:r>
          </a:p>
          <a:p>
            <a:pPr marL="0" indent="0">
              <a:buNone/>
            </a:pPr>
            <a:r>
              <a:rPr lang="en-US" dirty="0"/>
              <a:t>FROM Ships </a:t>
            </a:r>
          </a:p>
          <a:p>
            <a:pPr marL="0" indent="0">
              <a:buNone/>
            </a:pPr>
            <a:r>
              <a:rPr lang="en-US" dirty="0"/>
              <a:t>ORDER BY 1;</a:t>
            </a:r>
          </a:p>
          <a:p>
            <a:pPr marL="0" indent="0">
              <a:buNone/>
            </a:pPr>
            <a:endParaRPr lang="en-US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552857" y="63611"/>
            <a:ext cx="2895600" cy="365125"/>
          </a:xfrm>
        </p:spPr>
        <p:txBody>
          <a:bodyPr/>
          <a:lstStyle/>
          <a:p>
            <a:r>
              <a:rPr lang="en-US" sz="2400" b="1" dirty="0">
                <a:solidFill>
                  <a:srgbClr val="FF0000"/>
                </a:solidFill>
              </a:rPr>
              <a:t>MS SQL SERVER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4480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Функция </a:t>
            </a:r>
            <a:r>
              <a:rPr lang="ru-RU" b="1" dirty="0"/>
              <a:t>UNICODE</a:t>
            </a:r>
            <a:r>
              <a:rPr lang="ru-RU" dirty="0"/>
              <a:t>(</a:t>
            </a:r>
            <a:r>
              <a:rPr lang="ru-RU" i="1" dirty="0"/>
              <a:t>строковое выражение</a:t>
            </a:r>
            <a:r>
              <a:rPr lang="ru-RU" dirty="0"/>
              <a:t>) возвращает номер в кодировке </a:t>
            </a:r>
            <a:r>
              <a:rPr lang="ru-RU" dirty="0" err="1"/>
              <a:t>Unicode</a:t>
            </a:r>
            <a:r>
              <a:rPr lang="ru-RU" dirty="0"/>
              <a:t> первого символа строкового выражения. </a:t>
            </a:r>
          </a:p>
          <a:p>
            <a:pPr marL="0" indent="0">
              <a:buNone/>
            </a:pPr>
            <a:r>
              <a:rPr lang="ru-RU" dirty="0"/>
              <a:t>Функция </a:t>
            </a:r>
            <a:r>
              <a:rPr lang="ru-RU" b="1" dirty="0"/>
              <a:t>NCHAR</a:t>
            </a:r>
            <a:r>
              <a:rPr lang="ru-RU" dirty="0"/>
              <a:t>(</a:t>
            </a:r>
            <a:r>
              <a:rPr lang="ru-RU" i="1" dirty="0"/>
              <a:t>целое</a:t>
            </a:r>
            <a:r>
              <a:rPr lang="ru-RU" dirty="0"/>
              <a:t>) возвращает символ по его номеру в кодировке </a:t>
            </a:r>
            <a:r>
              <a:rPr lang="ru-RU" dirty="0" err="1"/>
              <a:t>Unicode</a:t>
            </a:r>
            <a:r>
              <a:rPr lang="ru-RU" dirty="0"/>
              <a:t>. Приведем несколько примеров.</a:t>
            </a:r>
          </a:p>
          <a:p>
            <a:pPr marL="0" indent="0">
              <a:buNone/>
            </a:pPr>
            <a:r>
              <a:rPr lang="en-US" dirty="0"/>
              <a:t>SELECT ASCII('</a:t>
            </a:r>
            <a:r>
              <a:rPr lang="ru-RU" dirty="0"/>
              <a:t>а'), </a:t>
            </a:r>
            <a:r>
              <a:rPr lang="en-US" dirty="0"/>
              <a:t>UNICODE('</a:t>
            </a:r>
            <a:r>
              <a:rPr lang="ru-RU" dirty="0"/>
              <a:t>а');</a:t>
            </a:r>
          </a:p>
          <a:p>
            <a:pPr marL="0" indent="0">
              <a:buNone/>
            </a:pPr>
            <a:r>
              <a:rPr lang="pt-BR" dirty="0"/>
              <a:t>SELECT CHAR(ASCII('а')), NCHAR(UNICODE('а'));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 SQL SERVER</a:t>
            </a:r>
            <a:endParaRPr lang="ru-RU"/>
          </a:p>
        </p:txBody>
      </p:sp>
      <p:sp>
        <p:nvSpPr>
          <p:cNvPr id="5" name="Нижний колонтитул 5"/>
          <p:cNvSpPr txBox="1">
            <a:spLocks/>
          </p:cNvSpPr>
          <p:nvPr/>
        </p:nvSpPr>
        <p:spPr>
          <a:xfrm>
            <a:off x="1981200" y="15114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b="1">
                <a:solidFill>
                  <a:srgbClr val="FF0000"/>
                </a:solidFill>
              </a:rPr>
              <a:t>MS SQL SERVER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3568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3512" y="1268760"/>
            <a:ext cx="8507288" cy="55892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000" dirty="0"/>
              <a:t>Функция </a:t>
            </a:r>
            <a:r>
              <a:rPr lang="ru-RU" sz="3000" b="1" dirty="0"/>
              <a:t>CHARINDEX( </a:t>
            </a:r>
            <a:r>
              <a:rPr lang="ru-RU" sz="3000" b="1" dirty="0" err="1"/>
              <a:t>искомое_выражение</a:t>
            </a:r>
            <a:r>
              <a:rPr lang="ru-RU" sz="3000" b="1" dirty="0"/>
              <a:t>, </a:t>
            </a:r>
            <a:r>
              <a:rPr lang="ru-RU" sz="3000" b="1" dirty="0" err="1"/>
              <a:t>строковое_выражение</a:t>
            </a:r>
            <a:r>
              <a:rPr lang="ru-RU" sz="3000" b="1" dirty="0"/>
              <a:t> [, </a:t>
            </a:r>
            <a:r>
              <a:rPr lang="ru-RU" sz="3000" b="1" dirty="0" err="1"/>
              <a:t>стартовая_позиция</a:t>
            </a:r>
            <a:r>
              <a:rPr lang="ru-RU" sz="3000" b="1" dirty="0"/>
              <a:t> ])</a:t>
            </a:r>
          </a:p>
          <a:p>
            <a:pPr marL="0" indent="0">
              <a:buNone/>
            </a:pPr>
            <a:r>
              <a:rPr lang="ru-RU" sz="3000" dirty="0"/>
              <a:t>возвращает номер позиции в строковом выражении,  с которой начинается искомое выражение, или ноль.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/>
              <a:t>Необязательный целочисленный параметр </a:t>
            </a:r>
            <a:r>
              <a:rPr lang="ru-RU" sz="2400" dirty="0" err="1"/>
              <a:t>стартовая_позиция</a:t>
            </a:r>
            <a:r>
              <a:rPr lang="ru-RU" sz="2400" dirty="0"/>
              <a:t> определяет позицию в строковом выражении, </a:t>
            </a:r>
            <a:r>
              <a:rPr lang="ru-RU" sz="2400" u="sng" dirty="0"/>
              <a:t>начиная с которой выполняется поиск</a:t>
            </a:r>
            <a:r>
              <a:rPr lang="ru-RU" sz="2400" dirty="0"/>
              <a:t>. Если этот параметр опущен, поиск выполняется от начала </a:t>
            </a:r>
            <a:r>
              <a:rPr lang="ru-RU" sz="2400" dirty="0" err="1"/>
              <a:t>строкового_выражения</a:t>
            </a:r>
            <a:r>
              <a:rPr lang="ru-RU" sz="2400" dirty="0"/>
              <a:t>. </a:t>
            </a:r>
            <a:endParaRPr lang="en-US" sz="2400" dirty="0"/>
          </a:p>
          <a:p>
            <a:pPr marL="0" indent="0">
              <a:buNone/>
            </a:pPr>
            <a:endParaRPr lang="ru-RU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Какой результат выполнения запросов</a:t>
            </a:r>
            <a:r>
              <a:rPr lang="en-US" b="1" dirty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</a:pPr>
            <a:r>
              <a:rPr lang="en-US" dirty="0"/>
              <a:t>SELECT name, CHARINDEX('</a:t>
            </a:r>
            <a:r>
              <a:rPr lang="en-US" dirty="0" err="1"/>
              <a:t>sh</a:t>
            </a:r>
            <a:r>
              <a:rPr lang="en-US" dirty="0"/>
              <a:t>', name)</a:t>
            </a:r>
          </a:p>
          <a:p>
            <a:pPr marL="0" indent="0">
              <a:buNone/>
            </a:pPr>
            <a:r>
              <a:rPr lang="en-US" dirty="0"/>
              <a:t>FROM Ships</a:t>
            </a:r>
          </a:p>
          <a:p>
            <a:pPr marL="0" indent="0">
              <a:buNone/>
            </a:pPr>
            <a:r>
              <a:rPr lang="en-US" dirty="0"/>
              <a:t>WHERE CHARINDEX('</a:t>
            </a:r>
            <a:r>
              <a:rPr lang="en-US" dirty="0" err="1"/>
              <a:t>sh</a:t>
            </a:r>
            <a:r>
              <a:rPr lang="en-US" dirty="0"/>
              <a:t>', name) &gt; 0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 SQL SERVER</a:t>
            </a:r>
            <a:endParaRPr lang="ru-RU"/>
          </a:p>
        </p:txBody>
      </p:sp>
      <p:sp>
        <p:nvSpPr>
          <p:cNvPr id="4" name="Нижний колонтитул 5"/>
          <p:cNvSpPr txBox="1">
            <a:spLocks/>
          </p:cNvSpPr>
          <p:nvPr/>
        </p:nvSpPr>
        <p:spPr>
          <a:xfrm>
            <a:off x="1981200" y="15114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b="1">
                <a:solidFill>
                  <a:srgbClr val="FF0000"/>
                </a:solidFill>
              </a:rPr>
              <a:t>MS SQL SERVER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366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9EAF3D-C8DC-48B4-B5FC-95EC864FD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Приблизительные числа</a:t>
            </a:r>
          </a:p>
        </p:txBody>
      </p:sp>
      <p:graphicFrame>
        <p:nvGraphicFramePr>
          <p:cNvPr id="4" name="Объект 4">
            <a:extLst>
              <a:ext uri="{FF2B5EF4-FFF2-40B4-BE49-F238E27FC236}">
                <a16:creationId xmlns:a16="http://schemas.microsoft.com/office/drawing/2014/main" id="{9E94ABF4-AA25-498A-A352-279F45942687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847528" y="1556792"/>
          <a:ext cx="8191500" cy="219456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730500">
                  <a:extLst>
                    <a:ext uri="{9D8B030D-6E8A-4147-A177-3AD203B41FA5}">
                      <a16:colId xmlns:a16="http://schemas.microsoft.com/office/drawing/2014/main" val="406899979"/>
                    </a:ext>
                  </a:extLst>
                </a:gridCol>
                <a:gridCol w="3884494">
                  <a:extLst>
                    <a:ext uri="{9D8B030D-6E8A-4147-A177-3AD203B41FA5}">
                      <a16:colId xmlns:a16="http://schemas.microsoft.com/office/drawing/2014/main" val="931575080"/>
                    </a:ext>
                  </a:extLst>
                </a:gridCol>
                <a:gridCol w="1576506">
                  <a:extLst>
                    <a:ext uri="{9D8B030D-6E8A-4147-A177-3AD203B41FA5}">
                      <a16:colId xmlns:a16="http://schemas.microsoft.com/office/drawing/2014/main" val="381548993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 данных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Диапазон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Память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8783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1,79E+308 — -2,23E-308, 0 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2,23E-308 — 1,79E+308</a:t>
                      </a:r>
                      <a:endParaRPr lang="ru-RU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Зависит от </a:t>
                      </a:r>
                      <a:r>
                        <a:rPr lang="en-US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ru-RU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56330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fontAlgn="t">
                        <a:buFontTx/>
                        <a:buNone/>
                      </a:pPr>
                      <a:r>
                        <a:rPr lang="en-US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-3,40E + 38 — -1,18E - 38, 0 </a:t>
                      </a:r>
                    </a:p>
                    <a:p>
                      <a:pPr marL="0" indent="0" algn="l" fontAlgn="t">
                        <a:buFontTx/>
                        <a:buNone/>
                      </a:pPr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endParaRPr lang="en-US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 fontAlgn="t">
                        <a:buFontTx/>
                        <a:buNone/>
                      </a:pPr>
                      <a:r>
                        <a:rPr lang="en-US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1,18</a:t>
                      </a:r>
                      <a:r>
                        <a:rPr lang="en-US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 - 38 — 3,40E + 38</a:t>
                      </a:r>
                      <a:endParaRPr lang="ru-RU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байта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2352549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899211F9-0AB7-47BD-A41B-6425F721FD2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847529" y="4437112"/>
          <a:ext cx="5904657" cy="109728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1968219">
                  <a:extLst>
                    <a:ext uri="{9D8B030D-6E8A-4147-A177-3AD203B41FA5}">
                      <a16:colId xmlns:a16="http://schemas.microsoft.com/office/drawing/2014/main" val="1538679538"/>
                    </a:ext>
                  </a:extLst>
                </a:gridCol>
                <a:gridCol w="1968219">
                  <a:extLst>
                    <a:ext uri="{9D8B030D-6E8A-4147-A177-3AD203B41FA5}">
                      <a16:colId xmlns:a16="http://schemas.microsoft.com/office/drawing/2014/main" val="3446751205"/>
                    </a:ext>
                  </a:extLst>
                </a:gridCol>
                <a:gridCol w="1968219">
                  <a:extLst>
                    <a:ext uri="{9D8B030D-6E8A-4147-A177-3AD203B41FA5}">
                      <a16:colId xmlns:a16="http://schemas.microsoft.com/office/drawing/2014/main" val="25689246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Значение n</a:t>
                      </a:r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Точность</a:t>
                      </a:r>
                      <a:endParaRPr lang="ru-RU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dirty="0"/>
                        <a:t>Объем памяти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59123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1-24</a:t>
                      </a:r>
                      <a:endParaRPr lang="ru-RU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7 цифр</a:t>
                      </a:r>
                      <a:endParaRPr lang="ru-RU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4 байта</a:t>
                      </a:r>
                      <a:endParaRPr lang="ru-RU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82943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25-53</a:t>
                      </a:r>
                      <a:endParaRPr lang="ru-RU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/>
                        <a:t>15 знаков</a:t>
                      </a:r>
                      <a:endParaRPr lang="ru-RU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dirty="0"/>
                        <a:t>8 байт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70106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10422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8901" y="1138130"/>
            <a:ext cx="8892480" cy="55827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600" dirty="0"/>
              <a:t>Функция </a:t>
            </a:r>
            <a:r>
              <a:rPr lang="ru-RU" sz="2600" b="1" dirty="0"/>
              <a:t>PATINDEX </a:t>
            </a:r>
            <a:r>
              <a:rPr lang="ru-RU" sz="2600" dirty="0"/>
              <a:t>( '%образец%' , </a:t>
            </a:r>
            <a:r>
              <a:rPr lang="ru-RU" sz="2600" dirty="0" err="1"/>
              <a:t>строковое_выражение</a:t>
            </a:r>
            <a:r>
              <a:rPr lang="ru-RU" sz="2600" dirty="0"/>
              <a:t> )</a:t>
            </a:r>
            <a:endParaRPr lang="en-US" sz="2600" dirty="0"/>
          </a:p>
          <a:p>
            <a:r>
              <a:rPr lang="en-US" sz="2600" dirty="0"/>
              <a:t> </a:t>
            </a:r>
            <a:r>
              <a:rPr lang="ru-RU" sz="2600" dirty="0"/>
              <a:t>только два аргумента;</a:t>
            </a:r>
          </a:p>
          <a:p>
            <a:r>
              <a:rPr lang="ru-RU" sz="2600" dirty="0" err="1"/>
              <a:t>искомое_выражение</a:t>
            </a:r>
            <a:r>
              <a:rPr lang="ru-RU" sz="2600" dirty="0"/>
              <a:t> с символами % и могут включать РЕГУЛЯРНЫЕ ВЫРАЖЕНИЯ.</a:t>
            </a:r>
          </a:p>
          <a:p>
            <a:pPr marL="0" indent="0">
              <a:buNone/>
            </a:pPr>
            <a:endParaRPr lang="ru-RU" sz="2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600" b="1" dirty="0">
                <a:solidFill>
                  <a:srgbClr val="FF0000"/>
                </a:solidFill>
              </a:rPr>
              <a:t>Результаты одинаковые</a:t>
            </a:r>
          </a:p>
          <a:p>
            <a:pPr marL="0" indent="0">
              <a:buNone/>
            </a:pPr>
            <a:r>
              <a:rPr lang="en-US" sz="2600" dirty="0"/>
              <a:t>SELECT name</a:t>
            </a:r>
            <a:r>
              <a:rPr lang="ru-RU" sz="2600" dirty="0"/>
              <a:t>, </a:t>
            </a:r>
            <a:r>
              <a:rPr lang="en-US" sz="2600" dirty="0"/>
              <a:t>PATINDEX('%</a:t>
            </a:r>
            <a:r>
              <a:rPr lang="en-US" sz="2600" dirty="0" err="1"/>
              <a:t>sh</a:t>
            </a:r>
            <a:r>
              <a:rPr lang="en-US" sz="2600" dirty="0"/>
              <a:t>%', name)  </a:t>
            </a:r>
          </a:p>
          <a:p>
            <a:pPr marL="0" indent="0">
              <a:buNone/>
            </a:pPr>
            <a:r>
              <a:rPr lang="en-US" sz="2600" dirty="0"/>
              <a:t>FROM Ships </a:t>
            </a:r>
          </a:p>
          <a:p>
            <a:pPr marL="0" indent="0">
              <a:buNone/>
            </a:pPr>
            <a:r>
              <a:rPr lang="en-US" sz="2600" dirty="0"/>
              <a:t>WHERE PATINDEX('%</a:t>
            </a:r>
            <a:r>
              <a:rPr lang="en-US" sz="2600" dirty="0" err="1"/>
              <a:t>sh</a:t>
            </a:r>
            <a:r>
              <a:rPr lang="en-US" sz="2600" dirty="0"/>
              <a:t>%', name) &gt; 0;</a:t>
            </a:r>
            <a:endParaRPr lang="ru-RU" sz="2600" dirty="0"/>
          </a:p>
          <a:p>
            <a:pPr marL="0" indent="0">
              <a:buNone/>
            </a:pPr>
            <a:endParaRPr lang="ru-RU" sz="2600" dirty="0"/>
          </a:p>
          <a:p>
            <a:pPr marL="0" indent="0">
              <a:buNone/>
            </a:pPr>
            <a:r>
              <a:rPr lang="en-US" sz="2600" dirty="0"/>
              <a:t>SELECT name, CHARINDEX('</a:t>
            </a:r>
            <a:r>
              <a:rPr lang="en-US" sz="2600" dirty="0" err="1"/>
              <a:t>sh</a:t>
            </a:r>
            <a:r>
              <a:rPr lang="en-US" sz="2600" dirty="0"/>
              <a:t>', name)</a:t>
            </a:r>
          </a:p>
          <a:p>
            <a:pPr marL="0" indent="0">
              <a:buNone/>
            </a:pPr>
            <a:r>
              <a:rPr lang="en-US" sz="2600" dirty="0"/>
              <a:t>FROM Ships</a:t>
            </a:r>
          </a:p>
          <a:p>
            <a:pPr marL="0" indent="0">
              <a:buNone/>
            </a:pPr>
            <a:r>
              <a:rPr lang="en-US" sz="2600" dirty="0"/>
              <a:t>WHERE CHARINDEX('</a:t>
            </a:r>
            <a:r>
              <a:rPr lang="en-US" sz="2600" dirty="0" err="1"/>
              <a:t>sh</a:t>
            </a:r>
            <a:r>
              <a:rPr lang="en-US" sz="2600" dirty="0"/>
              <a:t>', name) &gt; 0</a:t>
            </a:r>
          </a:p>
          <a:p>
            <a:pPr marL="0" indent="0">
              <a:buNone/>
            </a:pPr>
            <a:endParaRPr lang="en-US" dirty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7680176" y="3789040"/>
          <a:ext cx="2592288" cy="1838320"/>
        </p:xfrm>
        <a:graphic>
          <a:graphicData uri="http://schemas.openxmlformats.org/drawingml/2006/table">
            <a:tbl>
              <a:tblPr/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95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name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C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effectLst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C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58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Kirishima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5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58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effectLst/>
                        </a:rPr>
                        <a:t>Musashi</a:t>
                      </a:r>
                      <a:endParaRPr lang="en-US" dirty="0">
                        <a:effectLst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5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958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Washington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3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 SQL SERVER</a:t>
            </a:r>
            <a:endParaRPr lang="ru-RU"/>
          </a:p>
        </p:txBody>
      </p:sp>
      <p:sp>
        <p:nvSpPr>
          <p:cNvPr id="5" name="Нижний колонтитул 5"/>
          <p:cNvSpPr txBox="1">
            <a:spLocks/>
          </p:cNvSpPr>
          <p:nvPr/>
        </p:nvSpPr>
        <p:spPr>
          <a:xfrm>
            <a:off x="1981200" y="15114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b="1">
                <a:solidFill>
                  <a:srgbClr val="FF0000"/>
                </a:solidFill>
              </a:rPr>
              <a:t>MS SQL SERVER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2864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4992" y="1357692"/>
            <a:ext cx="8229600" cy="508918"/>
          </a:xfrm>
        </p:spPr>
        <p:txBody>
          <a:bodyPr>
            <a:normAutofit/>
          </a:bodyPr>
          <a:lstStyle/>
          <a:p>
            <a:r>
              <a:rPr lang="ru-RU" sz="2400" dirty="0"/>
              <a:t>Использование </a:t>
            </a:r>
            <a:r>
              <a:rPr lang="ru-RU" sz="2400" b="1" dirty="0">
                <a:solidFill>
                  <a:srgbClr val="FF0000"/>
                </a:solidFill>
              </a:rPr>
              <a:t>регулярных </a:t>
            </a:r>
            <a:r>
              <a:rPr lang="ru-RU" sz="2400" dirty="0"/>
              <a:t>отношений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63552" y="1988840"/>
            <a:ext cx="8229600" cy="1828800"/>
          </a:xfrm>
        </p:spPr>
        <p:txBody>
          <a:bodyPr/>
          <a:lstStyle/>
          <a:p>
            <a:pPr marL="0" indent="0">
              <a:buNone/>
            </a:pPr>
            <a:r>
              <a:rPr lang="en-US" sz="2400" i="1" dirty="0"/>
              <a:t>SELECT name </a:t>
            </a:r>
          </a:p>
          <a:p>
            <a:pPr marL="0" indent="0">
              <a:buNone/>
            </a:pPr>
            <a:r>
              <a:rPr lang="en-US" sz="2400" i="1" dirty="0"/>
              <a:t>FROM Ships</a:t>
            </a:r>
          </a:p>
          <a:p>
            <a:pPr marL="0" indent="0">
              <a:buNone/>
            </a:pPr>
            <a:r>
              <a:rPr lang="en-US" sz="2400" i="1" dirty="0"/>
              <a:t>WHERE PATINDEX('%</a:t>
            </a:r>
            <a:r>
              <a:rPr lang="en-US" sz="2400" b="1" i="1" dirty="0" err="1">
                <a:solidFill>
                  <a:srgbClr val="FF0000"/>
                </a:solidFill>
              </a:rPr>
              <a:t>e_e</a:t>
            </a:r>
            <a:r>
              <a:rPr lang="en-US" sz="2400" i="1" dirty="0"/>
              <a:t>%', name) &gt; 0;</a:t>
            </a:r>
            <a:endParaRPr lang="ru-RU" sz="2400" i="1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en-US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2207568" y="4005064"/>
          <a:ext cx="2674640" cy="1597908"/>
        </p:xfrm>
        <a:graphic>
          <a:graphicData uri="http://schemas.openxmlformats.org/drawingml/2006/table">
            <a:tbl>
              <a:tblPr/>
              <a:tblGrid>
                <a:gridCol w="2674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2636">
                <a:tc>
                  <a:txBody>
                    <a:bodyPr/>
                    <a:lstStyle/>
                    <a:p>
                      <a:pPr algn="l" fontAlgn="ctr"/>
                      <a:r>
                        <a:rPr lang="en-US" b="1" i="0" u="none" strike="noStrike" dirty="0">
                          <a:solidFill>
                            <a:schemeClr val="tx1"/>
                          </a:solidFill>
                          <a:effectLst/>
                          <a:latin typeface="Trebuchet MS"/>
                          <a:hlinkClick r:id="rId2" tooltip="Sort on “Name”"/>
                        </a:rPr>
                        <a:t>Name</a:t>
                      </a:r>
                      <a:endParaRPr lang="en-US" b="1" i="0" dirty="0">
                        <a:solidFill>
                          <a:schemeClr val="tx1"/>
                        </a:solidFill>
                        <a:effectLst/>
                        <a:latin typeface="Trebuchet MS"/>
                      </a:endParaRPr>
                    </a:p>
                  </a:txBody>
                  <a:tcPr marL="152400" marR="114300" marT="76200" marB="38100" anchor="ctr">
                    <a:lnL w="9525" cap="flat" cmpd="sng" algn="ctr">
                      <a:solidFill>
                        <a:srgbClr val="B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636"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Revenge</a:t>
                      </a:r>
                    </a:p>
                  </a:txBody>
                  <a:tcPr marL="114300" marR="114300" marT="57150" marB="57150" anchor="ctr">
                    <a:lnL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636"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Royal Sovereign</a:t>
                      </a:r>
                    </a:p>
                  </a:txBody>
                  <a:tcPr marL="114300" marR="114300" marT="57150" marB="57150" anchor="ctr">
                    <a:lnL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 SQL SERVER</a:t>
            </a:r>
            <a:endParaRPr lang="ru-RU"/>
          </a:p>
        </p:txBody>
      </p:sp>
      <p:sp>
        <p:nvSpPr>
          <p:cNvPr id="6" name="Нижний колонтитул 5"/>
          <p:cNvSpPr txBox="1">
            <a:spLocks/>
          </p:cNvSpPr>
          <p:nvPr/>
        </p:nvSpPr>
        <p:spPr>
          <a:xfrm>
            <a:off x="1981200" y="15114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b="1">
                <a:solidFill>
                  <a:srgbClr val="FF0000"/>
                </a:solidFill>
              </a:rPr>
              <a:t>MS SQL SERVER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63988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364" y="1275549"/>
            <a:ext cx="8229600" cy="580926"/>
          </a:xfrm>
        </p:spPr>
        <p:txBody>
          <a:bodyPr>
            <a:normAutofit/>
          </a:bodyPr>
          <a:lstStyle/>
          <a:p>
            <a:r>
              <a:rPr lang="ru-RU" sz="2400" dirty="0"/>
              <a:t>Использование </a:t>
            </a:r>
            <a:r>
              <a:rPr lang="ru-RU" sz="2400" b="1" dirty="0">
                <a:solidFill>
                  <a:srgbClr val="FF0000"/>
                </a:solidFill>
              </a:rPr>
              <a:t>регулярных </a:t>
            </a:r>
            <a:r>
              <a:rPr lang="ru-RU" sz="2400" dirty="0"/>
              <a:t>выражений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47528" y="2060848"/>
            <a:ext cx="8363272" cy="1396752"/>
          </a:xfrm>
        </p:spPr>
        <p:txBody>
          <a:bodyPr/>
          <a:lstStyle/>
          <a:p>
            <a:pPr marL="0" indent="0">
              <a:buNone/>
            </a:pPr>
            <a:r>
              <a:rPr lang="en-US" sz="2400" i="1" dirty="0"/>
              <a:t>SELECT name, </a:t>
            </a:r>
            <a:r>
              <a:rPr lang="pt-BR" sz="2400" i="1" dirty="0"/>
              <a:t>PATINDEX</a:t>
            </a:r>
            <a:r>
              <a:rPr lang="pt-BR" sz="2400" b="1" i="1" dirty="0">
                <a:solidFill>
                  <a:srgbClr val="FF0000"/>
                </a:solidFill>
              </a:rPr>
              <a:t>('%[a, o, u, e, i]</a:t>
            </a:r>
            <a:r>
              <a:rPr lang="pt-BR" sz="2400" i="1" dirty="0"/>
              <a:t>%', name) </a:t>
            </a:r>
            <a:endParaRPr lang="en-US" sz="2400" i="1" dirty="0"/>
          </a:p>
          <a:p>
            <a:pPr marL="0" indent="0">
              <a:buNone/>
            </a:pPr>
            <a:r>
              <a:rPr lang="en-US" sz="2400" i="1" dirty="0"/>
              <a:t>FROM Ships</a:t>
            </a:r>
          </a:p>
          <a:p>
            <a:pPr marL="0" indent="0">
              <a:buNone/>
            </a:pPr>
            <a:r>
              <a:rPr lang="en-US" sz="2400" i="1" dirty="0"/>
              <a:t>WHERE </a:t>
            </a:r>
            <a:r>
              <a:rPr lang="pt-BR" sz="2400" i="1" dirty="0"/>
              <a:t>PATINDEX</a:t>
            </a:r>
            <a:r>
              <a:rPr lang="pt-BR" sz="2400" b="1" i="1" dirty="0">
                <a:solidFill>
                  <a:srgbClr val="FF0000"/>
                </a:solidFill>
              </a:rPr>
              <a:t>('%[a, o, u, e, i]</a:t>
            </a:r>
            <a:r>
              <a:rPr lang="pt-BR" sz="2400" i="1" dirty="0"/>
              <a:t>%', name) </a:t>
            </a:r>
            <a:r>
              <a:rPr lang="en-US" sz="2400" i="1" dirty="0"/>
              <a:t>) &gt; 0;</a:t>
            </a:r>
            <a:endParaRPr lang="ru-RU" sz="2400" i="1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en-US" dirty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567608" y="3866346"/>
          <a:ext cx="4906888" cy="2800350"/>
        </p:xfrm>
        <a:graphic>
          <a:graphicData uri="http://schemas.openxmlformats.org/drawingml/2006/table">
            <a:tbl>
              <a:tblPr/>
              <a:tblGrid>
                <a:gridCol w="2453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3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946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name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C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>
                        <a:effectLst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C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46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California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2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466"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Haruna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2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466"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Hiei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2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466"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Iowa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1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9466"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effectLst/>
                        </a:rPr>
                        <a:t>Kirishima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2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946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…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…</a:t>
                      </a:r>
                      <a:endParaRPr lang="ru-RU" sz="2000" dirty="0">
                        <a:effectLst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 SQL SERVER</a:t>
            </a:r>
            <a:endParaRPr lang="ru-RU"/>
          </a:p>
        </p:txBody>
      </p:sp>
      <p:sp>
        <p:nvSpPr>
          <p:cNvPr id="6" name="Нижний колонтитул 5"/>
          <p:cNvSpPr txBox="1">
            <a:spLocks/>
          </p:cNvSpPr>
          <p:nvPr/>
        </p:nvSpPr>
        <p:spPr>
          <a:xfrm>
            <a:off x="1981200" y="15114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b="1">
                <a:solidFill>
                  <a:srgbClr val="FF0000"/>
                </a:solidFill>
              </a:rPr>
              <a:t>MS SQL SERVER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6839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7968" y="1340768"/>
            <a:ext cx="8229600" cy="508918"/>
          </a:xfrm>
        </p:spPr>
        <p:txBody>
          <a:bodyPr>
            <a:normAutofit/>
          </a:bodyPr>
          <a:lstStyle/>
          <a:p>
            <a:r>
              <a:rPr lang="ru-RU" sz="2400" dirty="0"/>
              <a:t>Использование </a:t>
            </a:r>
            <a:r>
              <a:rPr lang="ru-RU" sz="2400" b="1" dirty="0">
                <a:solidFill>
                  <a:srgbClr val="FF0000"/>
                </a:solidFill>
              </a:rPr>
              <a:t>регулярных </a:t>
            </a:r>
            <a:r>
              <a:rPr lang="ru-RU" sz="2400" dirty="0"/>
              <a:t>выражений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2060849"/>
            <a:ext cx="8229600" cy="3672408"/>
          </a:xfrm>
        </p:spPr>
        <p:txBody>
          <a:bodyPr/>
          <a:lstStyle/>
          <a:p>
            <a:pPr marL="0" indent="0">
              <a:buNone/>
            </a:pPr>
            <a:r>
              <a:rPr lang="en-US" sz="2400" i="1" dirty="0"/>
              <a:t>SELECT name </a:t>
            </a:r>
          </a:p>
          <a:p>
            <a:pPr marL="0" indent="0">
              <a:buNone/>
            </a:pPr>
            <a:r>
              <a:rPr lang="en-US" sz="2400" i="1" dirty="0"/>
              <a:t>FROM Ships</a:t>
            </a:r>
          </a:p>
          <a:p>
            <a:pPr marL="0" indent="0">
              <a:buNone/>
            </a:pPr>
            <a:r>
              <a:rPr lang="en-US" sz="2400" i="1" dirty="0"/>
              <a:t>WHERE PATINDEX('%</a:t>
            </a:r>
            <a:r>
              <a:rPr lang="en-US" sz="2400" b="1" i="1" dirty="0" err="1">
                <a:solidFill>
                  <a:srgbClr val="FF0000"/>
                </a:solidFill>
              </a:rPr>
              <a:t>e_e</a:t>
            </a:r>
            <a:r>
              <a:rPr lang="en-US" sz="2400" i="1" dirty="0"/>
              <a:t>%', name) &gt; 0;</a:t>
            </a:r>
            <a:endParaRPr lang="ru-RU" sz="2400" i="1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en-US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2207568" y="4005064"/>
          <a:ext cx="2674640" cy="1597908"/>
        </p:xfrm>
        <a:graphic>
          <a:graphicData uri="http://schemas.openxmlformats.org/drawingml/2006/table">
            <a:tbl>
              <a:tblPr/>
              <a:tblGrid>
                <a:gridCol w="2674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2636">
                <a:tc>
                  <a:txBody>
                    <a:bodyPr/>
                    <a:lstStyle/>
                    <a:p>
                      <a:pPr algn="l" fontAlgn="ctr"/>
                      <a:r>
                        <a:rPr lang="en-US" b="1" i="0" u="none" strike="noStrike" dirty="0">
                          <a:solidFill>
                            <a:schemeClr val="tx1"/>
                          </a:solidFill>
                          <a:effectLst/>
                          <a:latin typeface="Trebuchet MS"/>
                          <a:hlinkClick r:id="rId2" tooltip="Sort on “Name”"/>
                        </a:rPr>
                        <a:t>Name</a:t>
                      </a:r>
                      <a:endParaRPr lang="en-US" b="1" i="0" dirty="0">
                        <a:solidFill>
                          <a:schemeClr val="tx1"/>
                        </a:solidFill>
                        <a:effectLst/>
                        <a:latin typeface="Trebuchet MS"/>
                      </a:endParaRPr>
                    </a:p>
                  </a:txBody>
                  <a:tcPr marL="152400" marR="114300" marT="76200" marB="38100" anchor="ctr">
                    <a:lnL w="9525" cap="flat" cmpd="sng" algn="ctr">
                      <a:solidFill>
                        <a:srgbClr val="B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636"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Revenge</a:t>
                      </a:r>
                    </a:p>
                  </a:txBody>
                  <a:tcPr marL="114300" marR="114300" marT="57150" marB="57150" anchor="ctr">
                    <a:lnL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636">
                <a:tc>
                  <a:txBody>
                    <a:bodyPr/>
                    <a:lstStyle/>
                    <a:p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Royal Sovereign</a:t>
                      </a:r>
                    </a:p>
                  </a:txBody>
                  <a:tcPr marL="114300" marR="114300" marT="57150" marB="57150" anchor="ctr">
                    <a:lnL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 SQL SERVER</a:t>
            </a:r>
            <a:endParaRPr lang="ru-RU"/>
          </a:p>
        </p:txBody>
      </p:sp>
      <p:sp>
        <p:nvSpPr>
          <p:cNvPr id="6" name="Нижний колонтитул 5"/>
          <p:cNvSpPr txBox="1">
            <a:spLocks/>
          </p:cNvSpPr>
          <p:nvPr/>
        </p:nvSpPr>
        <p:spPr>
          <a:xfrm>
            <a:off x="1981200" y="15114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b="1">
                <a:solidFill>
                  <a:srgbClr val="FF0000"/>
                </a:solidFill>
              </a:rPr>
              <a:t>MS SQL SERVER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1330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99715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Функция</a:t>
            </a:r>
            <a:r>
              <a:rPr lang="ru-RU" b="1" dirty="0"/>
              <a:t> </a:t>
            </a:r>
            <a:r>
              <a:rPr lang="en-US" b="1" dirty="0"/>
              <a:t>REVERSE(</a:t>
            </a:r>
            <a:r>
              <a:rPr lang="ru-RU" b="1" dirty="0"/>
              <a:t>выражение) </a:t>
            </a:r>
            <a:r>
              <a:rPr lang="ru-RU" dirty="0"/>
              <a:t>возвращает перевернутое выражение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Функция</a:t>
            </a:r>
            <a:r>
              <a:rPr lang="ru-RU" b="1" dirty="0"/>
              <a:t> </a:t>
            </a:r>
            <a:r>
              <a:rPr lang="en-US" b="1" dirty="0"/>
              <a:t>REPLICATE</a:t>
            </a:r>
            <a:r>
              <a:rPr lang="ru-RU" b="1" dirty="0"/>
              <a:t> (выражение, количество) </a:t>
            </a:r>
            <a:r>
              <a:rPr lang="ru-RU" dirty="0"/>
              <a:t>повторяет первый аргумент такое число раз, которое задается вторым аргументом.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 SQL SERVER</a:t>
            </a:r>
            <a:endParaRPr lang="ru-RU"/>
          </a:p>
        </p:txBody>
      </p:sp>
      <p:sp>
        <p:nvSpPr>
          <p:cNvPr id="5" name="Нижний колонтитул 5"/>
          <p:cNvSpPr txBox="1">
            <a:spLocks/>
          </p:cNvSpPr>
          <p:nvPr/>
        </p:nvSpPr>
        <p:spPr>
          <a:xfrm>
            <a:off x="1981200" y="15114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b="1">
                <a:solidFill>
                  <a:srgbClr val="FF0000"/>
                </a:solidFill>
              </a:rPr>
              <a:t>MS SQL SERVER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85810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3512" y="772015"/>
            <a:ext cx="792088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Функция</a:t>
            </a:r>
          </a:p>
          <a:p>
            <a:pPr marL="0" indent="0">
              <a:buNone/>
            </a:pPr>
            <a:r>
              <a:rPr lang="en-US" sz="2000" b="1" dirty="0"/>
              <a:t>STUFF</a:t>
            </a:r>
            <a:r>
              <a:rPr lang="ru-RU" sz="2000" b="1" dirty="0"/>
              <a:t> (строка1, стартовая позиция, L , строка2) </a:t>
            </a:r>
          </a:p>
          <a:p>
            <a:pPr marL="0" indent="0">
              <a:buNone/>
            </a:pPr>
            <a:endParaRPr lang="ru-RU" sz="2000" b="1" dirty="0"/>
          </a:p>
          <a:p>
            <a:pPr marL="0" indent="0">
              <a:buNone/>
            </a:pPr>
            <a:r>
              <a:rPr lang="ru-RU" sz="2000" dirty="0"/>
              <a:t>заменяет подстроку длиной L, которая начинается со стартовой позиции в строке1 на строку2.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SELECT STUFF(STUFF('20121119',5,</a:t>
            </a:r>
            <a:r>
              <a:rPr lang="en-US" sz="2000" b="1" dirty="0"/>
              <a:t>0</a:t>
            </a:r>
            <a:r>
              <a:rPr lang="en-US" sz="2000" dirty="0"/>
              <a:t>,'-'),8,0,'-');</a:t>
            </a:r>
            <a:endParaRPr lang="ru-RU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ru-RU" sz="2000" dirty="0"/>
              <a:t>Нуль означает вставку </a:t>
            </a:r>
            <a:r>
              <a:rPr lang="ru-RU" sz="2000" i="1" dirty="0"/>
              <a:t>строки2</a:t>
            </a:r>
            <a:r>
              <a:rPr lang="ru-RU" sz="2000" dirty="0"/>
              <a:t> в </a:t>
            </a:r>
            <a:r>
              <a:rPr lang="ru-RU" sz="2000" i="1" dirty="0"/>
              <a:t>строку1</a:t>
            </a:r>
            <a:r>
              <a:rPr lang="ru-RU" sz="2000" dirty="0"/>
              <a:t>, начиная с позиции, заданной вторым параметром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 SQL SERVER</a:t>
            </a:r>
            <a:endParaRPr lang="ru-RU"/>
          </a:p>
        </p:txBody>
      </p:sp>
      <p:sp>
        <p:nvSpPr>
          <p:cNvPr id="4" name="Нижний колонтитул 5"/>
          <p:cNvSpPr txBox="1">
            <a:spLocks/>
          </p:cNvSpPr>
          <p:nvPr/>
        </p:nvSpPr>
        <p:spPr>
          <a:xfrm>
            <a:off x="1981200" y="15114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b="1" dirty="0">
                <a:solidFill>
                  <a:srgbClr val="FF0000"/>
                </a:solidFill>
              </a:rPr>
              <a:t>MS SQL SERVER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15124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620688"/>
            <a:ext cx="8229600" cy="796950"/>
          </a:xfrm>
        </p:spPr>
        <p:txBody>
          <a:bodyPr>
            <a:normAutofit/>
          </a:bodyPr>
          <a:lstStyle/>
          <a:p>
            <a:r>
              <a:rPr lang="ru-RU" sz="2400" b="1" dirty="0"/>
              <a:t>Функции </a:t>
            </a:r>
            <a:r>
              <a:rPr lang="en-US" sz="2400" b="1" dirty="0"/>
              <a:t>STR, SPACE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1772816"/>
            <a:ext cx="8579296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STR(число с плавающей точкой [, длина [, число десятичных знаков ] ] )</a:t>
            </a:r>
          </a:p>
          <a:p>
            <a:pPr marL="0" indent="0">
              <a:buNone/>
            </a:pPr>
            <a:r>
              <a:rPr lang="ru-RU" sz="2400" dirty="0"/>
              <a:t>Функция </a:t>
            </a:r>
            <a:r>
              <a:rPr lang="ru-RU" sz="2400" b="1" dirty="0"/>
              <a:t>STR</a:t>
            </a:r>
            <a:r>
              <a:rPr lang="ru-RU" sz="2400" dirty="0"/>
              <a:t>() преобразует число к его символьному представлению.</a:t>
            </a:r>
          </a:p>
          <a:p>
            <a:pPr marL="0" indent="0">
              <a:buNone/>
            </a:pPr>
            <a:r>
              <a:rPr lang="ru-RU" sz="2400" dirty="0"/>
              <a:t>При этом преобразовании выполняется округление, а длина задает длину результирующей строки.</a:t>
            </a:r>
            <a:endParaRPr lang="en-US" sz="2400" b="1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2015065" y="4173169"/>
          <a:ext cx="6347048" cy="2431292"/>
        </p:xfrm>
        <a:graphic>
          <a:graphicData uri="http://schemas.openxmlformats.org/drawingml/2006/table">
            <a:tbl>
              <a:tblPr/>
              <a:tblGrid>
                <a:gridCol w="3173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35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7823">
                <a:tc>
                  <a:txBody>
                    <a:bodyPr/>
                    <a:lstStyle/>
                    <a:p>
                      <a:r>
                        <a:rPr lang="en-US" sz="2000" b="1" i="0" dirty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STR(3.3456, 5, 1)</a:t>
                      </a:r>
                    </a:p>
                  </a:txBody>
                  <a:tcPr marL="114300" marR="114300" marT="57150" marB="57150" anchor="ctr">
                    <a:lnL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i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3.3</a:t>
                      </a:r>
                    </a:p>
                  </a:txBody>
                  <a:tcPr marL="114300" marR="114300" marT="57150" marB="57150" anchor="ctr">
                    <a:lnL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823">
                <a:tc>
                  <a:txBody>
                    <a:bodyPr/>
                    <a:lstStyle/>
                    <a:p>
                      <a:r>
                        <a:rPr lang="en-US" sz="2000" b="1" i="0" dirty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STR(3.3456, 5, 2)</a:t>
                      </a:r>
                    </a:p>
                  </a:txBody>
                  <a:tcPr marL="114300" marR="114300" marT="57150" marB="57150" anchor="ctr">
                    <a:lnL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i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3.35</a:t>
                      </a:r>
                    </a:p>
                  </a:txBody>
                  <a:tcPr marL="114300" marR="114300" marT="57150" marB="57150" anchor="ctr">
                    <a:lnL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7823">
                <a:tc>
                  <a:txBody>
                    <a:bodyPr/>
                    <a:lstStyle/>
                    <a:p>
                      <a:r>
                        <a:rPr lang="en-US" sz="2000" b="1" i="0" dirty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STR(3.3456, 5, 3)</a:t>
                      </a:r>
                    </a:p>
                  </a:txBody>
                  <a:tcPr marL="114300" marR="114300" marT="57150" marB="57150" anchor="ctr">
                    <a:lnL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i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3.346</a:t>
                      </a:r>
                    </a:p>
                  </a:txBody>
                  <a:tcPr marL="114300" marR="114300" marT="57150" marB="57150" anchor="ctr">
                    <a:lnL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7823">
                <a:tc>
                  <a:txBody>
                    <a:bodyPr/>
                    <a:lstStyle/>
                    <a:p>
                      <a:r>
                        <a:rPr lang="en-US" sz="2000" b="1" i="0" dirty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STR(3.3456, 5, 4)</a:t>
                      </a:r>
                    </a:p>
                  </a:txBody>
                  <a:tcPr marL="114300" marR="114300" marT="57150" marB="57150" anchor="ctr">
                    <a:lnL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i="0" dirty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3.346</a:t>
                      </a:r>
                    </a:p>
                  </a:txBody>
                  <a:tcPr marL="114300" marR="114300" marT="57150" marB="57150" anchor="ctr">
                    <a:lnL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C5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81201" y="2762936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br>
              <a:rPr lang="ru-RU" altLang="ru-RU">
                <a:latin typeface="Arial" pitchFamily="34" charset="0"/>
                <a:cs typeface="Arial" pitchFamily="34" charset="0"/>
              </a:rPr>
            </a:br>
            <a:endParaRPr lang="ru-RU" alt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 SQL SERVER</a:t>
            </a:r>
            <a:endParaRPr lang="ru-RU"/>
          </a:p>
        </p:txBody>
      </p:sp>
      <p:sp>
        <p:nvSpPr>
          <p:cNvPr id="7" name="Нижний колонтитул 5"/>
          <p:cNvSpPr txBox="1">
            <a:spLocks/>
          </p:cNvSpPr>
          <p:nvPr/>
        </p:nvSpPr>
        <p:spPr>
          <a:xfrm>
            <a:off x="1981200" y="15114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b="1">
                <a:solidFill>
                  <a:srgbClr val="FF0000"/>
                </a:solidFill>
              </a:rPr>
              <a:t>MS SQL SERVER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00290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2060849"/>
            <a:ext cx="8229600" cy="40653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Задача</a:t>
            </a:r>
          </a:p>
          <a:p>
            <a:pPr marL="0" indent="0">
              <a:buNone/>
            </a:pPr>
            <a:r>
              <a:rPr lang="ru-RU" b="1" dirty="0"/>
              <a:t>Изменить имя корабля: оставив в его имени 5 первых символов, дописать «_» (нижнее подчеркивание) и год спуска на воду. Если в имени менее 5 символов, дополнить его пробелами. 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SELECT name, STUFF(name + SPACE(6), 6, LEN(name), '_'+STR(launched,4)) </a:t>
            </a:r>
          </a:p>
          <a:p>
            <a:pPr marL="0" indent="0">
              <a:buNone/>
            </a:pPr>
            <a:r>
              <a:rPr lang="en-US" dirty="0"/>
              <a:t>FROM Ships;</a:t>
            </a:r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005149" y="1262695"/>
            <a:ext cx="43388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SPACE(</a:t>
            </a:r>
            <a:r>
              <a:rPr lang="ru-RU" sz="3200" b="1" dirty="0"/>
              <a:t>число пробелов)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 SQL SERVER</a:t>
            </a:r>
            <a:endParaRPr lang="ru-RU"/>
          </a:p>
        </p:txBody>
      </p:sp>
      <p:sp>
        <p:nvSpPr>
          <p:cNvPr id="5" name="Нижний колонтитул 5"/>
          <p:cNvSpPr txBox="1">
            <a:spLocks/>
          </p:cNvSpPr>
          <p:nvPr/>
        </p:nvSpPr>
        <p:spPr>
          <a:xfrm>
            <a:off x="1981200" y="15114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b="1">
                <a:solidFill>
                  <a:srgbClr val="FF0000"/>
                </a:solidFill>
              </a:rPr>
              <a:t>MS SQL SERVER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40286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1268761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Функции </a:t>
            </a:r>
            <a:r>
              <a:rPr lang="ru-RU" b="1" dirty="0"/>
              <a:t>LTRIM</a:t>
            </a:r>
            <a:r>
              <a:rPr lang="ru-RU" dirty="0"/>
              <a:t>(строковое выражение) и </a:t>
            </a:r>
            <a:r>
              <a:rPr lang="ru-RU" b="1" dirty="0"/>
              <a:t>RTRIM</a:t>
            </a:r>
            <a:r>
              <a:rPr lang="ru-RU" dirty="0"/>
              <a:t>(строковое выражение) </a:t>
            </a:r>
          </a:p>
          <a:p>
            <a:pPr marL="0" indent="0">
              <a:buNone/>
            </a:pPr>
            <a:r>
              <a:rPr lang="ru-RU" dirty="0"/>
              <a:t>Отсекают, соответственно, начальные и конечные пробелы строкового выражения, которое неявно приводится к типу </a:t>
            </a:r>
            <a:r>
              <a:rPr lang="ru-RU" dirty="0" err="1"/>
              <a:t>varchar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Задача</a:t>
            </a:r>
          </a:p>
          <a:p>
            <a:pPr marL="0" indent="0">
              <a:buNone/>
            </a:pPr>
            <a:r>
              <a:rPr lang="ru-RU" dirty="0"/>
              <a:t>Требуется построить такую строку:</a:t>
            </a:r>
          </a:p>
          <a:p>
            <a:pPr marL="0" indent="0">
              <a:buNone/>
            </a:pPr>
            <a:r>
              <a:rPr lang="ru-RU" i="1" dirty="0"/>
              <a:t>&lt;имя пассажира&gt;_&lt;идентификатор пассажира&gt;</a:t>
            </a:r>
          </a:p>
          <a:p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 SQL SERVER</a:t>
            </a:r>
            <a:endParaRPr lang="ru-RU"/>
          </a:p>
        </p:txBody>
      </p:sp>
      <p:sp>
        <p:nvSpPr>
          <p:cNvPr id="4" name="Нижний колонтитул 5"/>
          <p:cNvSpPr txBox="1">
            <a:spLocks/>
          </p:cNvSpPr>
          <p:nvPr/>
        </p:nvSpPr>
        <p:spPr>
          <a:xfrm>
            <a:off x="1981200" y="15114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b="1">
                <a:solidFill>
                  <a:srgbClr val="FF0000"/>
                </a:solidFill>
              </a:rPr>
              <a:t>MS SQL SERVER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08297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Функции </a:t>
            </a:r>
            <a:r>
              <a:rPr lang="ru-RU" b="1" dirty="0"/>
              <a:t>LOWER</a:t>
            </a:r>
            <a:r>
              <a:rPr lang="ru-RU" dirty="0"/>
              <a:t>(</a:t>
            </a:r>
            <a:r>
              <a:rPr lang="ru-RU" i="1" dirty="0"/>
              <a:t>строковое выражение</a:t>
            </a:r>
            <a:r>
              <a:rPr lang="ru-RU" dirty="0"/>
              <a:t>) и </a:t>
            </a:r>
            <a:r>
              <a:rPr lang="ru-RU" b="1" dirty="0"/>
              <a:t>UPPER</a:t>
            </a:r>
            <a:r>
              <a:rPr lang="ru-RU" dirty="0"/>
              <a:t>(</a:t>
            </a:r>
            <a:r>
              <a:rPr lang="ru-RU" i="1" dirty="0"/>
              <a:t>строковое выражение</a:t>
            </a:r>
            <a:r>
              <a:rPr lang="ru-RU" dirty="0"/>
              <a:t>) преобразуют все символы аргумента, соответственно, к нижнему и верхнему регистру.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Эти функции оказываются полезными при сравнении </a:t>
            </a:r>
            <a:r>
              <a:rPr lang="ru-RU" dirty="0" err="1"/>
              <a:t>регистрозависимых</a:t>
            </a:r>
            <a:r>
              <a:rPr lang="ru-RU" dirty="0"/>
              <a:t> строк.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 SQL SERVER</a:t>
            </a:r>
            <a:endParaRPr lang="ru-RU"/>
          </a:p>
        </p:txBody>
      </p:sp>
      <p:sp>
        <p:nvSpPr>
          <p:cNvPr id="5" name="Нижний колонтитул 5"/>
          <p:cNvSpPr txBox="1">
            <a:spLocks/>
          </p:cNvSpPr>
          <p:nvPr/>
        </p:nvSpPr>
        <p:spPr>
          <a:xfrm>
            <a:off x="1981200" y="15114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b="1">
                <a:solidFill>
                  <a:srgbClr val="FF0000"/>
                </a:solidFill>
              </a:rPr>
              <a:t>MS SQL SERVER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991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88B9A8-1697-47C9-8906-66CFD3D0A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-137359"/>
            <a:ext cx="8229600" cy="114300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и время</a:t>
            </a:r>
          </a:p>
        </p:txBody>
      </p:sp>
      <p:graphicFrame>
        <p:nvGraphicFramePr>
          <p:cNvPr id="4" name="Объект 4">
            <a:extLst>
              <a:ext uri="{FF2B5EF4-FFF2-40B4-BE49-F238E27FC236}">
                <a16:creationId xmlns:a16="http://schemas.microsoft.com/office/drawing/2014/main" id="{0F6E3E04-57B9-48FA-AFA2-C4FDFAFDD265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000250" y="1072499"/>
          <a:ext cx="8191500" cy="365264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730500">
                  <a:extLst>
                    <a:ext uri="{9D8B030D-6E8A-4147-A177-3AD203B41FA5}">
                      <a16:colId xmlns:a16="http://schemas.microsoft.com/office/drawing/2014/main" val="406899979"/>
                    </a:ext>
                  </a:extLst>
                </a:gridCol>
                <a:gridCol w="3669506">
                  <a:extLst>
                    <a:ext uri="{9D8B030D-6E8A-4147-A177-3AD203B41FA5}">
                      <a16:colId xmlns:a16="http://schemas.microsoft.com/office/drawing/2014/main" val="931575080"/>
                    </a:ext>
                  </a:extLst>
                </a:gridCol>
                <a:gridCol w="1791494">
                  <a:extLst>
                    <a:ext uri="{9D8B030D-6E8A-4147-A177-3AD203B41FA5}">
                      <a16:colId xmlns:a16="http://schemas.microsoft.com/office/drawing/2014/main" val="3815489939"/>
                    </a:ext>
                  </a:extLst>
                </a:gridCol>
              </a:tblGrid>
              <a:tr h="43831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 данных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Диапазон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Память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878325"/>
                  </a:ext>
                </a:extLst>
              </a:tr>
              <a:tr h="7670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0001-01-01 до 9999-12-31 </a:t>
                      </a:r>
                      <a:endParaRPr lang="en-US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(от 1582-10-15 до 9999-12-31</a:t>
                      </a:r>
                      <a:r>
                        <a:rPr lang="en-US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байта, фиксированный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5633067"/>
                  </a:ext>
                </a:extLst>
              </a:tr>
              <a:tr h="2447273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i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datetimeoffset</a:t>
                      </a:r>
                      <a:endParaRPr lang="en-US" sz="200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Диапазон даты</a:t>
                      </a:r>
                    </a:p>
                    <a:p>
                      <a:pPr algn="l" fontAlgn="t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0001-01-01 до 31.12.99</a:t>
                      </a:r>
                    </a:p>
                    <a:p>
                      <a:pPr algn="l" fontAlgn="t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1 января 1 года нашей эры до 31 декабря 9999 года нашей эры</a:t>
                      </a:r>
                    </a:p>
                    <a:p>
                      <a:pPr algn="l" fontAlgn="t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Диапазон времени</a:t>
                      </a:r>
                    </a:p>
                    <a:p>
                      <a:pPr algn="l" fontAlgn="t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00:00:00 до 23:59:59.9999999</a:t>
                      </a:r>
                    </a:p>
                    <a:p>
                      <a:pPr algn="l" fontAlgn="t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Диапазон смещения часового пояса</a:t>
                      </a:r>
                    </a:p>
                    <a:p>
                      <a:pPr algn="l" fontAlgn="t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-14:00 до +14:00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байт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2352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95033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5560" y="836712"/>
            <a:ext cx="8229600" cy="2232248"/>
          </a:xfrm>
        </p:spPr>
        <p:txBody>
          <a:bodyPr>
            <a:normAutofit fontScale="90000"/>
          </a:bodyPr>
          <a:lstStyle/>
          <a:p>
            <a:br>
              <a:rPr lang="ru-RU" b="1" dirty="0"/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работы с  данными типа даты/времени</a:t>
            </a:r>
            <a:br>
              <a:rPr lang="ru-RU" b="1" dirty="0"/>
            </a:br>
            <a:endParaRPr lang="ru-RU" dirty="0"/>
          </a:p>
        </p:txBody>
      </p:sp>
      <p:pic>
        <p:nvPicPr>
          <p:cNvPr id="1026" name="Picture 2" descr="https://encrypted-tbn0.gstatic.com/images?q=tbn:ANd9GcTS1vR57Z-pFsQLuZmUnDIpn2scFGlbieklew&amp;usqp=CAU">
            <a:extLst>
              <a:ext uri="{FF2B5EF4-FFF2-40B4-BE49-F238E27FC236}">
                <a16:creationId xmlns:a16="http://schemas.microsoft.com/office/drawing/2014/main" id="{F1798923-A417-48AA-8E00-4225138D24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720" y="3452800"/>
            <a:ext cx="4752528" cy="3027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594912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C678FC9B-323E-43DE-B8CB-2698B9290582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2063554" y="476672"/>
          <a:ext cx="8147245" cy="576351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629449">
                  <a:extLst>
                    <a:ext uri="{9D8B030D-6E8A-4147-A177-3AD203B41FA5}">
                      <a16:colId xmlns:a16="http://schemas.microsoft.com/office/drawing/2014/main" val="3955667621"/>
                    </a:ext>
                  </a:extLst>
                </a:gridCol>
                <a:gridCol w="1629449">
                  <a:extLst>
                    <a:ext uri="{9D8B030D-6E8A-4147-A177-3AD203B41FA5}">
                      <a16:colId xmlns:a16="http://schemas.microsoft.com/office/drawing/2014/main" val="43407344"/>
                    </a:ext>
                  </a:extLst>
                </a:gridCol>
                <a:gridCol w="1629449">
                  <a:extLst>
                    <a:ext uri="{9D8B030D-6E8A-4147-A177-3AD203B41FA5}">
                      <a16:colId xmlns:a16="http://schemas.microsoft.com/office/drawing/2014/main" val="3104755534"/>
                    </a:ext>
                  </a:extLst>
                </a:gridCol>
                <a:gridCol w="1629449">
                  <a:extLst>
                    <a:ext uri="{9D8B030D-6E8A-4147-A177-3AD203B41FA5}">
                      <a16:colId xmlns:a16="http://schemas.microsoft.com/office/drawing/2014/main" val="3626901829"/>
                    </a:ext>
                  </a:extLst>
                </a:gridCol>
                <a:gridCol w="1629449">
                  <a:extLst>
                    <a:ext uri="{9D8B030D-6E8A-4147-A177-3AD203B41FA5}">
                      <a16:colId xmlns:a16="http://schemas.microsoft.com/office/drawing/2014/main" val="2784495125"/>
                    </a:ext>
                  </a:extLst>
                </a:gridCol>
              </a:tblGrid>
              <a:tr h="880885">
                <a:tc>
                  <a:txBody>
                    <a:bodyPr/>
                    <a:lstStyle/>
                    <a:p>
                      <a:pPr rtl="0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 данных</a:t>
                      </a:r>
                    </a:p>
                  </a:txBody>
                  <a:tcPr marL="31873" marR="31873" marT="15936" marB="15936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Формат</a:t>
                      </a:r>
                    </a:p>
                  </a:txBody>
                  <a:tcPr marL="31873" marR="31873" marT="15936" marB="15936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Диапазон</a:t>
                      </a:r>
                    </a:p>
                  </a:txBody>
                  <a:tcPr marL="31873" marR="31873" marT="15936" marB="15936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Точность</a:t>
                      </a:r>
                    </a:p>
                  </a:txBody>
                  <a:tcPr marL="31873" marR="31873" marT="15936" marB="15936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памяти (в байтах)</a:t>
                      </a:r>
                    </a:p>
                  </a:txBody>
                  <a:tcPr marL="31873" marR="31873" marT="15936" marB="15936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026464"/>
                  </a:ext>
                </a:extLst>
              </a:tr>
              <a:tr h="760765">
                <a:tc>
                  <a:txBody>
                    <a:bodyPr/>
                    <a:lstStyle/>
                    <a:p>
                      <a:pPr rtl="0"/>
                      <a:r>
                        <a:rPr lang="ru-RU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time</a:t>
                      </a:r>
                      <a:endParaRPr 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3" marR="31873" marT="15936" marB="15936"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чч:мм:сс[.ннннннн]</a:t>
                      </a:r>
                    </a:p>
                  </a:txBody>
                  <a:tcPr marL="31873" marR="31873" marT="15936" marB="15936"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00:00:00.0000000 до 23:59:59.9999999</a:t>
                      </a:r>
                    </a:p>
                  </a:txBody>
                  <a:tcPr marL="31873" marR="31873" marT="15936" marB="15936"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наносекунд</a:t>
                      </a:r>
                    </a:p>
                  </a:txBody>
                  <a:tcPr marL="31873" marR="31873" marT="15936" marB="15936"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3 до 5</a:t>
                      </a:r>
                    </a:p>
                  </a:txBody>
                  <a:tcPr marL="31873" marR="31873" marT="15936" marB="15936" anchor="ctr"/>
                </a:tc>
                <a:extLst>
                  <a:ext uri="{0D108BD9-81ED-4DB2-BD59-A6C34878D82A}">
                    <a16:rowId xmlns:a16="http://schemas.microsoft.com/office/drawing/2014/main" val="3668617899"/>
                  </a:ext>
                </a:extLst>
              </a:tr>
              <a:tr h="476450">
                <a:tc>
                  <a:txBody>
                    <a:bodyPr/>
                    <a:lstStyle/>
                    <a:p>
                      <a:pPr rtl="0"/>
                      <a:r>
                        <a:rPr lang="ru-RU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date</a:t>
                      </a:r>
                      <a:endParaRPr 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3" marR="31873" marT="15936" marB="15936"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ГГГГ-ММ-ДД</a:t>
                      </a:r>
                    </a:p>
                  </a:txBody>
                  <a:tcPr marL="31873" marR="31873" marT="15936" marB="15936"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0001-01-01 до 31.12.99</a:t>
                      </a:r>
                    </a:p>
                  </a:txBody>
                  <a:tcPr marL="31873" marR="31873" marT="15936" marB="15936"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день</a:t>
                      </a:r>
                    </a:p>
                  </a:txBody>
                  <a:tcPr marL="31873" marR="31873" marT="15936" marB="15936"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1873" marR="31873" marT="15936" marB="15936" anchor="ctr"/>
                </a:tc>
                <a:extLst>
                  <a:ext uri="{0D108BD9-81ED-4DB2-BD59-A6C34878D82A}">
                    <a16:rowId xmlns:a16="http://schemas.microsoft.com/office/drawing/2014/main" val="1365566052"/>
                  </a:ext>
                </a:extLst>
              </a:tr>
              <a:tr h="640644">
                <a:tc>
                  <a:txBody>
                    <a:bodyPr/>
                    <a:lstStyle/>
                    <a:p>
                      <a:pPr rtl="0"/>
                      <a:r>
                        <a:rPr lang="ru-RU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smalldatetime</a:t>
                      </a:r>
                      <a:endParaRPr 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3" marR="31873" marT="15936" marB="15936"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ГГГГ-ММ-ДД чч:мм:сс</a:t>
                      </a:r>
                    </a:p>
                  </a:txBody>
                  <a:tcPr marL="31873" marR="31873" marT="15936" marB="15936"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01.01.1900 до 06.06.2079</a:t>
                      </a:r>
                    </a:p>
                  </a:txBody>
                  <a:tcPr marL="31873" marR="31873" marT="15936" marB="15936"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минута</a:t>
                      </a:r>
                    </a:p>
                  </a:txBody>
                  <a:tcPr marL="31873" marR="31873" marT="15936" marB="15936"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1873" marR="31873" marT="15936" marB="15936" anchor="ctr"/>
                </a:tc>
                <a:extLst>
                  <a:ext uri="{0D108BD9-81ED-4DB2-BD59-A6C34878D82A}">
                    <a16:rowId xmlns:a16="http://schemas.microsoft.com/office/drawing/2014/main" val="1810155663"/>
                  </a:ext>
                </a:extLst>
              </a:tr>
              <a:tr h="640644">
                <a:tc>
                  <a:txBody>
                    <a:bodyPr/>
                    <a:lstStyle/>
                    <a:p>
                      <a:pPr rtl="0"/>
                      <a:r>
                        <a:rPr lang="ru-RU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datetime</a:t>
                      </a:r>
                      <a:endParaRPr 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3" marR="31873" marT="15936" marB="15936"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ГГГГ-ММ-ДД чч:мм:сс[.ннн]</a:t>
                      </a:r>
                    </a:p>
                  </a:txBody>
                  <a:tcPr marL="31873" marR="31873" marT="15936" marB="15936"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01.01.1753 до 31.12.9999</a:t>
                      </a:r>
                    </a:p>
                  </a:txBody>
                  <a:tcPr marL="31873" marR="31873" marT="15936" marB="15936"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0,00333 секунды</a:t>
                      </a:r>
                    </a:p>
                  </a:txBody>
                  <a:tcPr marL="31873" marR="31873" marT="15936" marB="15936"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31873" marR="31873" marT="15936" marB="15936" anchor="ctr"/>
                </a:tc>
                <a:extLst>
                  <a:ext uri="{0D108BD9-81ED-4DB2-BD59-A6C34878D82A}">
                    <a16:rowId xmlns:a16="http://schemas.microsoft.com/office/drawing/2014/main" val="2351193075"/>
                  </a:ext>
                </a:extLst>
              </a:tr>
              <a:tr h="1001006">
                <a:tc>
                  <a:txBody>
                    <a:bodyPr/>
                    <a:lstStyle/>
                    <a:p>
                      <a:pPr rtl="0"/>
                      <a:r>
                        <a:rPr lang="ru-RU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datetime2</a:t>
                      </a:r>
                      <a:endParaRPr 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3" marR="31873" marT="15936" marB="15936"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ГГГГ-ММ-ДД чч:мм:сс[.ннннннн]</a:t>
                      </a:r>
                    </a:p>
                  </a:txBody>
                  <a:tcPr marL="31873" marR="31873" marT="15936" marB="15936"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0001-01-01 00:00:00.0000000 до 9999-12-31 23:59:59.9999999</a:t>
                      </a:r>
                    </a:p>
                  </a:txBody>
                  <a:tcPr marL="31873" marR="31873" marT="15936" marB="15936"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наносекунд</a:t>
                      </a:r>
                    </a:p>
                  </a:txBody>
                  <a:tcPr marL="31873" marR="31873" marT="15936" marB="15936"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6 до 8</a:t>
                      </a:r>
                    </a:p>
                  </a:txBody>
                  <a:tcPr marL="31873" marR="31873" marT="15936" marB="15936" anchor="ctr"/>
                </a:tc>
                <a:extLst>
                  <a:ext uri="{0D108BD9-81ED-4DB2-BD59-A6C34878D82A}">
                    <a16:rowId xmlns:a16="http://schemas.microsoft.com/office/drawing/2014/main" val="3061743820"/>
                  </a:ext>
                </a:extLst>
              </a:tr>
              <a:tr h="1363124">
                <a:tc>
                  <a:txBody>
                    <a:bodyPr/>
                    <a:lstStyle/>
                    <a:p>
                      <a:pPr rtl="0"/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/>
                        </a:rPr>
                        <a:t>datetimeoffset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873" marR="31873" marT="15936" marB="15936"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ГГГГ-ММ-ДД чч:мм:сс[.ннннннн] [+|-]чч:мм</a:t>
                      </a:r>
                    </a:p>
                  </a:txBody>
                  <a:tcPr marL="31873" marR="31873" marT="15936" marB="15936"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0001-01-01 00:00:00.0000000 до 9999-12-31 23:59:59.9999999 (время в формате UTC)</a:t>
                      </a:r>
                    </a:p>
                  </a:txBody>
                  <a:tcPr marL="31873" marR="31873" marT="15936" marB="15936"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наносекунд</a:t>
                      </a:r>
                    </a:p>
                  </a:txBody>
                  <a:tcPr marL="31873" marR="31873" marT="15936" marB="15936"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8 до 10</a:t>
                      </a:r>
                    </a:p>
                  </a:txBody>
                  <a:tcPr marL="31873" marR="31873" marT="15936" marB="15936" anchor="ctr"/>
                </a:tc>
                <a:extLst>
                  <a:ext uri="{0D108BD9-81ED-4DB2-BD59-A6C34878D82A}">
                    <a16:rowId xmlns:a16="http://schemas.microsoft.com/office/drawing/2014/main" val="2740602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800131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908721"/>
            <a:ext cx="8229600" cy="5217443"/>
          </a:xfrm>
        </p:spPr>
        <p:txBody>
          <a:bodyPr/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 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DATEPART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 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DATEADD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 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DATEDIFF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 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DATENAME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 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DATEFROMPARTS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494512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DATEPART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9536" y="908720"/>
            <a:ext cx="8229600" cy="114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Синтаксис</a:t>
            </a: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DATEPART (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datepart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 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en-US" b="1" dirty="0"/>
          </a:p>
          <a:p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D39AE38-2263-458E-B032-C40369A9E67A}"/>
              </a:ext>
            </a:extLst>
          </p:cNvPr>
          <p:cNvSpPr/>
          <p:nvPr/>
        </p:nvSpPr>
        <p:spPr>
          <a:xfrm>
            <a:off x="1991544" y="2129692"/>
            <a:ext cx="82296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nl-NL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DATEPART(datepart,'2007-10-30 12:15:32')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D44E53AD-CC75-439F-820D-3B33503CC58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994224" y="2852936"/>
          <a:ext cx="5760640" cy="36576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1090915522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62325007"/>
                    </a:ext>
                  </a:extLst>
                </a:gridCol>
              </a:tblGrid>
              <a:tr h="293752">
                <a:tc>
                  <a:txBody>
                    <a:bodyPr/>
                    <a:lstStyle/>
                    <a:p>
                      <a:pPr rtl="0"/>
                      <a:r>
                        <a:rPr lang="ru-RU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datepart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Возвращаемое значение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212376"/>
                  </a:ext>
                </a:extLst>
              </a:tr>
              <a:tr h="293752">
                <a:tc>
                  <a:txBody>
                    <a:bodyPr/>
                    <a:lstStyle/>
                    <a:p>
                      <a:pPr rtl="0"/>
                      <a:r>
                        <a:rPr lang="ru-RU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year, yyyy, yy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2007 г.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3373270"/>
                  </a:ext>
                </a:extLst>
              </a:tr>
              <a:tr h="293752">
                <a:tc>
                  <a:txBody>
                    <a:bodyPr/>
                    <a:lstStyle/>
                    <a:p>
                      <a:pPr rtl="0"/>
                      <a:r>
                        <a:rPr lang="ru-RU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month, mm, 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5175996"/>
                  </a:ext>
                </a:extLst>
              </a:tr>
              <a:tr h="293752">
                <a:tc>
                  <a:txBody>
                    <a:bodyPr/>
                    <a:lstStyle/>
                    <a:p>
                      <a:pPr rtl="0"/>
                      <a:r>
                        <a:rPr lang="ru-RU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dayofyear, dy, 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3956748"/>
                  </a:ext>
                </a:extLst>
              </a:tr>
              <a:tr h="293752">
                <a:tc>
                  <a:txBody>
                    <a:bodyPr/>
                    <a:lstStyle/>
                    <a:p>
                      <a:pPr rtl="0"/>
                      <a:r>
                        <a:rPr lang="ru-RU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day, dd, 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9368205"/>
                  </a:ext>
                </a:extLst>
              </a:tr>
              <a:tr h="293752">
                <a:tc>
                  <a:txBody>
                    <a:bodyPr/>
                    <a:lstStyle/>
                    <a:p>
                      <a:pPr rtl="0"/>
                      <a:r>
                        <a:rPr lang="ru-RU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week, wk, ww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223418"/>
                  </a:ext>
                </a:extLst>
              </a:tr>
              <a:tr h="293752">
                <a:tc>
                  <a:txBody>
                    <a:bodyPr/>
                    <a:lstStyle/>
                    <a:p>
                      <a:pPr rtl="0"/>
                      <a:r>
                        <a:rPr lang="ru-RU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weekday, dw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9547307"/>
                  </a:ext>
                </a:extLst>
              </a:tr>
              <a:tr h="293752">
                <a:tc>
                  <a:txBody>
                    <a:bodyPr/>
                    <a:lstStyle/>
                    <a:p>
                      <a:pPr rtl="0"/>
                      <a:r>
                        <a:rPr lang="ru-RU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hour, hh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3802486"/>
                  </a:ext>
                </a:extLst>
              </a:tr>
              <a:tr h="293752">
                <a:tc>
                  <a:txBody>
                    <a:bodyPr/>
                    <a:lstStyle/>
                    <a:p>
                      <a:pPr rtl="0"/>
                      <a:r>
                        <a:rPr lang="ru-RU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minute, 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1167493"/>
                  </a:ext>
                </a:extLst>
              </a:tr>
              <a:tr h="293752">
                <a:tc>
                  <a:txBody>
                    <a:bodyPr/>
                    <a:lstStyle/>
                    <a:p>
                      <a:pPr rtl="0"/>
                      <a:r>
                        <a:rPr lang="ru-RU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second, ss, 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4275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3841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2794322"/>
          </a:xfrm>
        </p:spPr>
        <p:txBody>
          <a:bodyPr>
            <a:normAutofit/>
          </a:bodyPr>
          <a:lstStyle/>
          <a:p>
            <a:pPr algn="l"/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b_datetime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DATEPART(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yy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b_datetime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year, DATEPART(mm,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b_datetime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month, DATEPART(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dd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b_datetime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day, DATEPART(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hh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b_datetime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hour, DATEPART(mi,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b_datetime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minute,  DATEPART(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ss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b_datetime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second</a:t>
            </a:r>
            <a:b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utb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1847529" y="3429000"/>
          <a:ext cx="8496943" cy="3114318"/>
        </p:xfrm>
        <a:graphic>
          <a:graphicData uri="http://schemas.openxmlformats.org/drawingml/2006/table">
            <a:tbl>
              <a:tblPr/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29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38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38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38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4523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b_datetime</a:t>
                      </a: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C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year</a:t>
                      </a: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C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month</a:t>
                      </a: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C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day</a:t>
                      </a: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C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hour</a:t>
                      </a: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C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minute</a:t>
                      </a: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C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second</a:t>
                      </a: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C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6907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2000-01-01 01:13:36.000</a:t>
                      </a: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</a:t>
                      </a: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907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2001-01-01 01:13:37.000</a:t>
                      </a: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2001</a:t>
                      </a: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6907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2002-01-01 01:13:38.000</a:t>
                      </a: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2002</a:t>
                      </a: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690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554596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Функцию 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DATEPART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можно заменить более простыми функциями: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1844825"/>
            <a:ext cx="8229600" cy="4281339"/>
          </a:xfrm>
        </p:spPr>
        <p:txBody>
          <a:bodyPr>
            <a:normAutofit lnSpcReduction="10000"/>
          </a:bodyPr>
          <a:lstStyle/>
          <a:p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— целочисленное представление дня указанной даты. Эта функция эквивалентна функции DATEPART(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dd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MONTH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— целочисленное представление месяца указанной даты. Эта функция эквивалентна функции DATEPART(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mm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— целочисленное представление года указанной даты. Эта функция эквивалентна функции DATEPART(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yy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358726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2146250"/>
          </a:xfrm>
        </p:spPr>
        <p:txBody>
          <a:bodyPr>
            <a:normAutofit/>
          </a:bodyPr>
          <a:lstStyle/>
          <a:p>
            <a:pPr algn="l"/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date, DATEPART(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yy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date) year, DATEPART(mm, date) month, DATEPART(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dd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date) day, DATEPART(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hh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date) hour, DATEPART(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dw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date) Weekday</a:t>
            </a:r>
            <a:b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battles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1955034" y="2876858"/>
          <a:ext cx="8712967" cy="3981142"/>
        </p:xfrm>
        <a:graphic>
          <a:graphicData uri="http://schemas.openxmlformats.org/drawingml/2006/table">
            <a:tbl>
              <a:tblPr/>
              <a:tblGrid>
                <a:gridCol w="2085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15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21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21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521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7441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date</a:t>
                      </a: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C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year</a:t>
                      </a: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C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month</a:t>
                      </a: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C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day</a:t>
                      </a: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C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hour</a:t>
                      </a: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C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Weekday</a:t>
                      </a: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C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5742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1942-11-15 00:00:00.000</a:t>
                      </a: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1942</a:t>
                      </a: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11</a:t>
                      </a: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15</a:t>
                      </a: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0</a:t>
                      </a: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1</a:t>
                      </a: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5742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1941-05-25 00:00:00.000</a:t>
                      </a: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1941</a:t>
                      </a: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5</a:t>
                      </a: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25</a:t>
                      </a: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0</a:t>
                      </a: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1</a:t>
                      </a: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5742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1943-12-26 00:00:00.000</a:t>
                      </a: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1943</a:t>
                      </a: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12</a:t>
                      </a: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26</a:t>
                      </a: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0</a:t>
                      </a: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1</a:t>
                      </a: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5742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1944-10-25 00:00:00.000</a:t>
                      </a: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1944</a:t>
                      </a: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10</a:t>
                      </a: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25</a:t>
                      </a: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0</a:t>
                      </a: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4</a:t>
                      </a: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5742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1962-10-20 00:00:00.000</a:t>
                      </a: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1962</a:t>
                      </a: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10</a:t>
                      </a: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20</a:t>
                      </a: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0</a:t>
                      </a: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</a:rPr>
                        <a:t>7</a:t>
                      </a: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574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….</a:t>
                      </a:r>
                      <a:endParaRPr lang="ru-RU" sz="1400" dirty="0">
                        <a:effectLst/>
                      </a:endParaRP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effectLst/>
                      </a:endParaRP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effectLst/>
                      </a:endParaRP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effectLst/>
                      </a:endParaRP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effectLst/>
                      </a:endParaRP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effectLst/>
                      </a:endParaRPr>
                    </a:p>
                  </a:txBody>
                  <a:tcPr marL="36665" marR="36665" marT="36665" marB="3666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529905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A9241A3-6373-438C-9115-B7396BC5CD25}"/>
              </a:ext>
            </a:extLst>
          </p:cNvPr>
          <p:cNvSpPr/>
          <p:nvPr/>
        </p:nvSpPr>
        <p:spPr>
          <a:xfrm>
            <a:off x="2135560" y="908720"/>
            <a:ext cx="7920880" cy="3719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Функция DATEPART может использоваться в предложениях выбора из списка: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WHERE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HAVING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GROUP BY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ORDER BY.</a:t>
            </a:r>
          </a:p>
        </p:txBody>
      </p:sp>
    </p:spTree>
    <p:extLst>
      <p:ext uri="{BB962C8B-B14F-4D97-AF65-F5344CB8AC3E}">
        <p14:creationId xmlns:p14="http://schemas.microsoft.com/office/powerpoint/2010/main" val="328059185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DATEDIFF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13247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Синтаксис:</a:t>
            </a:r>
          </a:p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DATEDIFF(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datepart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startdate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enddate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8E85134-8DFC-41E8-8D95-DFF6244C405F}"/>
              </a:ext>
            </a:extLst>
          </p:cNvPr>
          <p:cNvSpPr/>
          <p:nvPr/>
        </p:nvSpPr>
        <p:spPr>
          <a:xfrm>
            <a:off x="1981200" y="3409836"/>
            <a:ext cx="807524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SELECT DATEDIFF(</a:t>
            </a:r>
            <a:r>
              <a:rPr lang="ru-RU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day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'2036-03-01', '2036-02-28')</a:t>
            </a:r>
            <a:endParaRPr lang="ru-RU" sz="2800" i="1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98E7282-2CEA-46E1-9F57-FDC72340D6BE}"/>
              </a:ext>
            </a:extLst>
          </p:cNvPr>
          <p:cNvSpPr/>
          <p:nvPr/>
        </p:nvSpPr>
        <p:spPr>
          <a:xfrm>
            <a:off x="1986920" y="4869161"/>
            <a:ext cx="8357552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обоим аргументам,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startdate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enddate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присвоено только значение времени, а аргумент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datepart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содержит значения времени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datepart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DATEDIFF возвращает значение 0.</a:t>
            </a:r>
          </a:p>
        </p:txBody>
      </p:sp>
    </p:spTree>
    <p:extLst>
      <p:ext uri="{BB962C8B-B14F-4D97-AF65-F5344CB8AC3E}">
        <p14:creationId xmlns:p14="http://schemas.microsoft.com/office/powerpoint/2010/main" val="165647992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4BEADBB-03B7-4DF4-B185-FAA688597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3512" y="548680"/>
            <a:ext cx="8507288" cy="5904656"/>
          </a:xfrm>
        </p:spPr>
        <p:txBody>
          <a:bodyPr>
            <a:normAutofit fontScale="92500" lnSpcReduction="20000"/>
          </a:bodyPr>
          <a:lstStyle/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DATEDIFF(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'2005-12-31 23:59:59.9999999’,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'2006-01-01 00:00:00.0000000’); 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DATEDIFF(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month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'2005-12-31 23:59:59.9999999’, 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'2006-01-01 00:00:00.0000000’); 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DATEDIFF(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dayofyear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'2005-12-31 23:59:59.9999999’,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'2006-01-01 00:00:00.0000000’); 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DATEDIFF(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day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'2005-12-31 23:59:59.9999999’, 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'2006-01-01 00:00:00.0000000’); 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DATEDIFF(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week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'2005-12-31 23:59:59.9999999’,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'2006-01-01 00:00:00.0000000’); 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DATEDIFF(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hour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'2005-12-31 23:59:59.9999999’,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'2006-01-01 00:00:00.0000000’); 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DATEDIFF(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minute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'2005-12-31 23:59:59.9999999’,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'2006-01-01 00:00:00.0000000’); 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DATEDIFF(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second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'2005-12-31 23:59:59.9999999’,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'2006-01-01 00:00:00.0000000'); </a:t>
            </a:r>
          </a:p>
        </p:txBody>
      </p:sp>
    </p:spTree>
    <p:extLst>
      <p:ext uri="{BB962C8B-B14F-4D97-AF65-F5344CB8AC3E}">
        <p14:creationId xmlns:p14="http://schemas.microsoft.com/office/powerpoint/2010/main" val="2315706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81C4528C-7A57-4546-B811-B53596966734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548681"/>
          <a:ext cx="8191500" cy="553229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730500">
                  <a:extLst>
                    <a:ext uri="{9D8B030D-6E8A-4147-A177-3AD203B41FA5}">
                      <a16:colId xmlns:a16="http://schemas.microsoft.com/office/drawing/2014/main" val="550470918"/>
                    </a:ext>
                  </a:extLst>
                </a:gridCol>
                <a:gridCol w="3669506">
                  <a:extLst>
                    <a:ext uri="{9D8B030D-6E8A-4147-A177-3AD203B41FA5}">
                      <a16:colId xmlns:a16="http://schemas.microsoft.com/office/drawing/2014/main" val="375997082"/>
                    </a:ext>
                  </a:extLst>
                </a:gridCol>
                <a:gridCol w="1791494">
                  <a:extLst>
                    <a:ext uri="{9D8B030D-6E8A-4147-A177-3AD203B41FA5}">
                      <a16:colId xmlns:a16="http://schemas.microsoft.com/office/drawing/2014/main" val="2552745016"/>
                    </a:ext>
                  </a:extLst>
                </a:gridCol>
              </a:tblGrid>
              <a:tr h="671169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datetime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Диапазон даты	</a:t>
                      </a:r>
                    </a:p>
                    <a:p>
                      <a:pPr algn="l" fontAlgn="t"/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января 1753 года до 31 декабря 9999 года</a:t>
                      </a:r>
                    </a:p>
                    <a:p>
                      <a:pPr algn="l" fontAlgn="t"/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Диапазон времени</a:t>
                      </a:r>
                    </a:p>
                    <a:p>
                      <a:pPr algn="l" fontAlgn="t"/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00:00:00 до 23:59:590,997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4681533"/>
                  </a:ext>
                </a:extLst>
              </a:tr>
              <a:tr h="2361768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datetime2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Диапазон даты</a:t>
                      </a:r>
                    </a:p>
                    <a:p>
                      <a:pPr algn="l" fontAlgn="t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0001-01-01 до 31.12.99</a:t>
                      </a:r>
                    </a:p>
                    <a:p>
                      <a:pPr algn="l" fontAlgn="t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1 января 1 года нашей эры до 31 декабря 9999 года нашей эры</a:t>
                      </a:r>
                    </a:p>
                    <a:p>
                      <a:pPr algn="l" fontAlgn="t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Диапазон времени</a:t>
                      </a:r>
                    </a:p>
                    <a:p>
                      <a:pPr algn="l" fontAlgn="t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00:00:00 до 23:59:59.9999999</a:t>
                      </a:r>
                    </a:p>
                    <a:p>
                      <a:pPr algn="l" fontAlgn="t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Диапазон смещения часового пояса</a:t>
                      </a:r>
                    </a:p>
                    <a:p>
                      <a:pPr algn="l" fontAlgn="t"/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None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 байтов для представления точности меньше 3 цифр</a:t>
                      </a:r>
                    </a:p>
                    <a:p>
                      <a:pPr algn="l" fontAlgn="t"/>
                      <a:endParaRPr lang="ru-RU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 байтов — для точности в 3 или 4 цифры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894911"/>
                  </a:ext>
                </a:extLst>
              </a:tr>
              <a:tr h="671169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i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smalldatetime</a:t>
                      </a:r>
                      <a:endParaRPr lang="en-US" sz="200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января 1900 года — 6 июня 2079 года</a:t>
                      </a:r>
                    </a:p>
                    <a:p>
                      <a:pPr algn="l" fontAlgn="t"/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Диапазон времени</a:t>
                      </a:r>
                    </a:p>
                    <a:p>
                      <a:pPr algn="l" fontAlgn="t"/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00:00:00 до 23:59:59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байта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6127547"/>
                  </a:ext>
                </a:extLst>
              </a:tr>
              <a:tr h="671169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00:00:00.0000000 до 23:59:59.9999999 </a:t>
                      </a:r>
                      <a:endParaRPr lang="ru-RU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байт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60403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681526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216312A-F0DC-477F-B408-AE7CAF232964}"/>
              </a:ext>
            </a:extLst>
          </p:cNvPr>
          <p:cNvSpPr/>
          <p:nvPr/>
        </p:nvSpPr>
        <p:spPr>
          <a:xfrm>
            <a:off x="2207568" y="1661689"/>
            <a:ext cx="7776864" cy="3534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Используйте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DATEDIFF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предложениях: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SELECT &lt;list&gt;, </a:t>
            </a:r>
            <a:endParaRPr lang="ru-RU" sz="2400" i="1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WHERE, </a:t>
            </a:r>
            <a:endParaRPr lang="ru-RU" sz="2400" i="1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HAVING, </a:t>
            </a:r>
            <a:endParaRPr lang="ru-RU" sz="2400" i="1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GROUP BY </a:t>
            </a:r>
            <a:endParaRPr lang="ru-RU" sz="2400" i="1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ORDER BY.</a:t>
            </a:r>
            <a:endParaRPr lang="ru-RU" sz="2400" i="1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05368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DATEADD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1324744"/>
          </a:xfrm>
        </p:spPr>
        <p:txBody>
          <a:bodyPr/>
          <a:lstStyle/>
          <a:p>
            <a:pPr marL="0" indent="0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Синтаксиси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DATEADD (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datepart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number, date) 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C2C29D8-9DA3-47E5-BDC9-15BAE756BA80}"/>
              </a:ext>
            </a:extLst>
          </p:cNvPr>
          <p:cNvSpPr/>
          <p:nvPr/>
        </p:nvSpPr>
        <p:spPr>
          <a:xfrm>
            <a:off x="1981200" y="3105835"/>
            <a:ext cx="6131024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DATEADD(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month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1, '20060830’); </a:t>
            </a: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DATEADD(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month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1, '2006-08-31');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9F31528-8467-42BA-BCF0-430255E48555}"/>
              </a:ext>
            </a:extLst>
          </p:cNvPr>
          <p:cNvSpPr/>
          <p:nvPr/>
        </p:nvSpPr>
        <p:spPr>
          <a:xfrm>
            <a:off x="1981200" y="4509121"/>
            <a:ext cx="6923112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DATEADD(year,2147483648, '20060731’);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DATEADD(year,-2147483649, '20060731'); </a:t>
            </a:r>
          </a:p>
        </p:txBody>
      </p:sp>
    </p:spTree>
    <p:extLst>
      <p:ext uri="{BB962C8B-B14F-4D97-AF65-F5344CB8AC3E}">
        <p14:creationId xmlns:p14="http://schemas.microsoft.com/office/powerpoint/2010/main" val="277426413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91544" y="332656"/>
            <a:ext cx="8229600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current_timestamp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DATEADD(dd, 2,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current_timestamp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current_timestamp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DATEADD(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current_timestamp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current_timestamp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DATEADD(mm, 2,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current_timestamp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1919536" y="1700808"/>
          <a:ext cx="8229600" cy="648072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2017-11-24 22:37:50.290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2017-11-26 22:37:50.290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063552" y="3789040"/>
          <a:ext cx="8229600" cy="720080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2017-11-24 22:39:39.273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2019-11-24 22:39:39.273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1991544" y="6309320"/>
          <a:ext cx="8229600" cy="461010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2017-11-24 22:41:38.057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2018-01-24 22:41:38.057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059098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A1A7FDA-D891-4F8A-9DEA-91D70599BFE3}"/>
              </a:ext>
            </a:extLst>
          </p:cNvPr>
          <p:cNvSpPr/>
          <p:nvPr/>
        </p:nvSpPr>
        <p:spPr>
          <a:xfrm>
            <a:off x="1919536" y="1953468"/>
            <a:ext cx="8352928" cy="4273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Используйте DATEADD в следующих предложениях: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GROUP BY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HAVING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ORDER BY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SELECT &lt;list&gt;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WHERE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89302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DATENAME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114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Синтаксис</a:t>
            </a:r>
          </a:p>
          <a:p>
            <a:pPr marL="0" indent="0">
              <a:buNone/>
            </a:pP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DATENAME( </a:t>
            </a:r>
            <a:r>
              <a:rPr lang="ru-RU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datepart</a:t>
            </a: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AEEFFBC-AC94-4470-B6D3-9A287B628D2C}"/>
              </a:ext>
            </a:extLst>
          </p:cNvPr>
          <p:cNvSpPr/>
          <p:nvPr/>
        </p:nvSpPr>
        <p:spPr>
          <a:xfrm>
            <a:off x="2135560" y="3817048"/>
            <a:ext cx="7632848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DATENAME(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'12:10:30.123’) ,</a:t>
            </a: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DATENAME(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month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'12:10:30.123’) ,</a:t>
            </a: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DATENAME(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day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'12:10:30.123’) ,</a:t>
            </a: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DATENAME(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dayofyear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'12:10:30.123’) ,</a:t>
            </a: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DATENAME(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weekday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'12:10:30.123');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B9C1725-EDC1-497C-B6D2-C8557066B3CD}"/>
              </a:ext>
            </a:extLst>
          </p:cNvPr>
          <p:cNvSpPr/>
          <p:nvPr/>
        </p:nvSpPr>
        <p:spPr>
          <a:xfrm>
            <a:off x="3287688" y="602128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DATENAME возвращает 1900,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January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1, 1,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Monday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34874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A9170AD-FC44-445C-8AA8-CAA80C7D5020}"/>
              </a:ext>
            </a:extLst>
          </p:cNvPr>
          <p:cNvSpPr/>
          <p:nvPr/>
        </p:nvSpPr>
        <p:spPr>
          <a:xfrm>
            <a:off x="1919536" y="1628800"/>
            <a:ext cx="8424936" cy="4273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Используйте DATENAME в следующих предложениях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GROUP BY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HAVING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ORDER BY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SELECT &lt;list&gt;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WHERE</a:t>
            </a:r>
          </a:p>
        </p:txBody>
      </p:sp>
    </p:spTree>
    <p:extLst>
      <p:ext uri="{BB962C8B-B14F-4D97-AF65-F5344CB8AC3E}">
        <p14:creationId xmlns:p14="http://schemas.microsoft.com/office/powerpoint/2010/main" val="20591244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SELECT DATENAME(weekday,'20181031')+', ' + DATENAME(day,'20181031') +' ' + DATENAME(month,'20181031') + ' ' + DATENAME(year</a:t>
            </a:r>
            <a:r>
              <a:rPr lang="en-US"/>
              <a:t>,'20181031')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Wednesday, 31 October 2018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22476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3421A8-EBA1-45BE-AFE0-CD516B89E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DATEFROMPARTS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95B0199-62E8-4C14-A9FD-4DF6FE58931C}"/>
              </a:ext>
            </a:extLst>
          </p:cNvPr>
          <p:cNvSpPr/>
          <p:nvPr/>
        </p:nvSpPr>
        <p:spPr>
          <a:xfrm>
            <a:off x="2207568" y="1844825"/>
            <a:ext cx="7416824" cy="1481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Синтаксис</a:t>
            </a:r>
          </a:p>
          <a:p>
            <a:pPr algn="just">
              <a:lnSpc>
                <a:spcPct val="150000"/>
              </a:lnSpc>
            </a:pPr>
            <a:r>
              <a:rPr lang="ru-RU" sz="3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DATEFROMPARTS ( </a:t>
            </a:r>
            <a:r>
              <a:rPr lang="ru-RU" sz="32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ru-RU" sz="3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month</a:t>
            </a:r>
            <a:r>
              <a:rPr lang="ru-RU" sz="3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day</a:t>
            </a:r>
            <a:r>
              <a:rPr lang="ru-RU" sz="3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 </a:t>
            </a:r>
            <a:endParaRPr lang="ru-RU" sz="3200" i="1" u="sng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628D481-496A-4FD1-B37F-0713A2D87809}"/>
              </a:ext>
            </a:extLst>
          </p:cNvPr>
          <p:cNvSpPr/>
          <p:nvPr/>
        </p:nvSpPr>
        <p:spPr>
          <a:xfrm>
            <a:off x="2207568" y="4005065"/>
            <a:ext cx="756084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SELECT DATEFROMPARTS ( 2010, 12, 31 ) AS Result;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D20748A-CE25-41AE-9BEC-CBD058AFD9FA}"/>
              </a:ext>
            </a:extLst>
          </p:cNvPr>
          <p:cNvSpPr/>
          <p:nvPr/>
        </p:nvSpPr>
        <p:spPr>
          <a:xfrm>
            <a:off x="8453624" y="4869160"/>
            <a:ext cx="14382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2010-12-31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51176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C330B8-2217-4DB1-BBCD-BED332FFC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Символьные строки</a:t>
            </a:r>
          </a:p>
        </p:txBody>
      </p:sp>
      <p:graphicFrame>
        <p:nvGraphicFramePr>
          <p:cNvPr id="4" name="Объект 4">
            <a:extLst>
              <a:ext uri="{FF2B5EF4-FFF2-40B4-BE49-F238E27FC236}">
                <a16:creationId xmlns:a16="http://schemas.microsoft.com/office/drawing/2014/main" id="{0BF8B009-BC1C-4C38-A93D-55666253184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028060" y="1417638"/>
          <a:ext cx="8191500" cy="19703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730500">
                  <a:extLst>
                    <a:ext uri="{9D8B030D-6E8A-4147-A177-3AD203B41FA5}">
                      <a16:colId xmlns:a16="http://schemas.microsoft.com/office/drawing/2014/main" val="406899979"/>
                    </a:ext>
                  </a:extLst>
                </a:gridCol>
                <a:gridCol w="3669506">
                  <a:extLst>
                    <a:ext uri="{9D8B030D-6E8A-4147-A177-3AD203B41FA5}">
                      <a16:colId xmlns:a16="http://schemas.microsoft.com/office/drawing/2014/main" val="931575080"/>
                    </a:ext>
                  </a:extLst>
                </a:gridCol>
                <a:gridCol w="1791494">
                  <a:extLst>
                    <a:ext uri="{9D8B030D-6E8A-4147-A177-3AD203B41FA5}">
                      <a16:colId xmlns:a16="http://schemas.microsoft.com/office/drawing/2014/main" val="3815489939"/>
                    </a:ext>
                  </a:extLst>
                </a:gridCol>
              </a:tblGrid>
              <a:tr h="43831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 данных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Диапазон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Память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878325"/>
                  </a:ext>
                </a:extLst>
              </a:tr>
              <a:tr h="7670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 до 8000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5633067"/>
                  </a:ext>
                </a:extLst>
              </a:tr>
              <a:tr h="764966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varchar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до 8000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2^31–1 байт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2352549"/>
                  </a:ext>
                </a:extLst>
              </a:tr>
            </a:tbl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469AF93C-34DC-4BB3-A7DF-99057C90078C}"/>
              </a:ext>
            </a:extLst>
          </p:cNvPr>
          <p:cNvSpPr txBox="1">
            <a:spLocks/>
          </p:cNvSpPr>
          <p:nvPr/>
        </p:nvSpPr>
        <p:spPr>
          <a:xfrm>
            <a:off x="1847528" y="347002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Двоичные данные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4">
            <a:extLst>
              <a:ext uri="{FF2B5EF4-FFF2-40B4-BE49-F238E27FC236}">
                <a16:creationId xmlns:a16="http://schemas.microsoft.com/office/drawing/2014/main" id="{F643459B-0B33-4027-B2EB-2735B47BD81E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981200" y="4679092"/>
          <a:ext cx="8191500" cy="19703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730500">
                  <a:extLst>
                    <a:ext uri="{9D8B030D-6E8A-4147-A177-3AD203B41FA5}">
                      <a16:colId xmlns:a16="http://schemas.microsoft.com/office/drawing/2014/main" val="406899979"/>
                    </a:ext>
                  </a:extLst>
                </a:gridCol>
                <a:gridCol w="3669506">
                  <a:extLst>
                    <a:ext uri="{9D8B030D-6E8A-4147-A177-3AD203B41FA5}">
                      <a16:colId xmlns:a16="http://schemas.microsoft.com/office/drawing/2014/main" val="931575080"/>
                    </a:ext>
                  </a:extLst>
                </a:gridCol>
                <a:gridCol w="1791494">
                  <a:extLst>
                    <a:ext uri="{9D8B030D-6E8A-4147-A177-3AD203B41FA5}">
                      <a16:colId xmlns:a16="http://schemas.microsoft.com/office/drawing/2014/main" val="3815489939"/>
                    </a:ext>
                  </a:extLst>
                </a:gridCol>
              </a:tblGrid>
              <a:tr h="43831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 данных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Диапазон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Память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878325"/>
                  </a:ext>
                </a:extLst>
              </a:tr>
              <a:tr h="7670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binary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 до 8000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5633067"/>
                  </a:ext>
                </a:extLst>
              </a:tr>
              <a:tr h="764966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i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varbinary</a:t>
                      </a:r>
                      <a:endParaRPr lang="en-US" sz="200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до 8000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2^31–1 байт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2352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0588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Преобразование типов данных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0" y="1600200"/>
            <a:ext cx="9144000" cy="334096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Синтаксис функции </a:t>
            </a: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CAST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CAST(&lt;выражение&gt; AS &lt;тип данных&gt;)</a:t>
            </a:r>
          </a:p>
          <a:p>
            <a:pPr marL="0" indent="0">
              <a:buNone/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Синтаксис функции </a:t>
            </a: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CONVERT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CONVERT(&lt;</a:t>
            </a:r>
            <a:r>
              <a:rPr lang="ru-RU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тип_данных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[(&lt;длина&gt;)]&gt;,&lt;выражение&gt;[, &lt;стиль&gt;])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FFFC80B-67EC-4917-A2E7-6591C0F462AE}"/>
              </a:ext>
            </a:extLst>
          </p:cNvPr>
          <p:cNvSpPr/>
          <p:nvPr/>
        </p:nvSpPr>
        <p:spPr>
          <a:xfrm>
            <a:off x="2567608" y="5244958"/>
            <a:ext cx="7355160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Основное отличие функции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CONVERT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от функции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состоит в том, что первая позволяет форматировать данные (например, данные типа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datetime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при преобразовании их к символьному типу и указывать формат при обратном преобразовании.</a:t>
            </a:r>
          </a:p>
        </p:txBody>
      </p:sp>
    </p:spTree>
    <p:extLst>
      <p:ext uri="{BB962C8B-B14F-4D97-AF65-F5344CB8AC3E}">
        <p14:creationId xmlns:p14="http://schemas.microsoft.com/office/powerpoint/2010/main" val="2571811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Преобразование календарных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типов данных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0" y="1600200"/>
            <a:ext cx="91440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CONVERT(datetime,'20030722')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Результат: 2003-07-22 00:00:00.000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Обратное преобразование в символьный тип зависит от стиля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CONVERT(char(25), CONVERT(datetime,'20030722'))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Jul 22 2003 12:00AM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42636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3070</Words>
  <Application>Microsoft Office PowerPoint</Application>
  <PresentationFormat>Широкоэкранный</PresentationFormat>
  <Paragraphs>852</Paragraphs>
  <Slides>67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67</vt:i4>
      </vt:variant>
    </vt:vector>
  </HeadingPairs>
  <TitlesOfParts>
    <vt:vector size="76" baseType="lpstr">
      <vt:lpstr>Yu Gothic</vt:lpstr>
      <vt:lpstr>Arial</vt:lpstr>
      <vt:lpstr>Calibri</vt:lpstr>
      <vt:lpstr>Calibri Light</vt:lpstr>
      <vt:lpstr>Courier New</vt:lpstr>
      <vt:lpstr>Times New Roman</vt:lpstr>
      <vt:lpstr>Trebuchet MS</vt:lpstr>
      <vt:lpstr>Wingdings</vt:lpstr>
      <vt:lpstr>Тема Office</vt:lpstr>
      <vt:lpstr> Типы данных  и преобразование типов данных </vt:lpstr>
      <vt:lpstr>Категории типов данных</vt:lpstr>
      <vt:lpstr>Презентация PowerPoint</vt:lpstr>
      <vt:lpstr>Приблизительные числа</vt:lpstr>
      <vt:lpstr>Дата и время</vt:lpstr>
      <vt:lpstr>Презентация PowerPoint</vt:lpstr>
      <vt:lpstr>Символьные строки</vt:lpstr>
      <vt:lpstr>Преобразование типов данных</vt:lpstr>
      <vt:lpstr>Преобразование календарных  типов данных</vt:lpstr>
      <vt:lpstr>Презентация PowerPoint</vt:lpstr>
      <vt:lpstr>Презентация PowerPoint</vt:lpstr>
      <vt:lpstr>Преобразование числовых типов данных</vt:lpstr>
      <vt:lpstr>Преобразование типов данных  в строковые</vt:lpstr>
      <vt:lpstr>Презентация PowerPoint</vt:lpstr>
      <vt:lpstr>Презентация PowerPoint</vt:lpstr>
      <vt:lpstr>IIF  COALESCE ISNULL NULLIF</vt:lpstr>
      <vt:lpstr>Оператор IIF</vt:lpstr>
      <vt:lpstr>Презентация PowerPoint</vt:lpstr>
      <vt:lpstr>Презентация PowerPoint</vt:lpstr>
      <vt:lpstr>Альтернативное решение</vt:lpstr>
      <vt:lpstr>Презентация PowerPoint</vt:lpstr>
      <vt:lpstr>Альтернативное решение с использованием вложенных функций IIF</vt:lpstr>
      <vt:lpstr>Функция COALESCE</vt:lpstr>
      <vt:lpstr>Презентация PowerPoint</vt:lpstr>
      <vt:lpstr>Функция  NULLIF</vt:lpstr>
      <vt:lpstr>Презентация PowerPoint</vt:lpstr>
      <vt:lpstr>Презентация PowerPoint</vt:lpstr>
      <vt:lpstr>Функция ISNULL</vt:lpstr>
      <vt:lpstr> </vt:lpstr>
      <vt:lpstr>Перечень функций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Использование регулярных отношений</vt:lpstr>
      <vt:lpstr>Использование регулярных выражений</vt:lpstr>
      <vt:lpstr>Использование регулярных выражений</vt:lpstr>
      <vt:lpstr>Презентация PowerPoint</vt:lpstr>
      <vt:lpstr>Презентация PowerPoint</vt:lpstr>
      <vt:lpstr>Функции STR, SPACE</vt:lpstr>
      <vt:lpstr>Презентация PowerPoint</vt:lpstr>
      <vt:lpstr>Презентация PowerPoint</vt:lpstr>
      <vt:lpstr>Презентация PowerPoint</vt:lpstr>
      <vt:lpstr> Функции для работы с  данными типа даты/времени </vt:lpstr>
      <vt:lpstr>Презентация PowerPoint</vt:lpstr>
      <vt:lpstr>Презентация PowerPoint</vt:lpstr>
      <vt:lpstr>Функция DATEPART</vt:lpstr>
      <vt:lpstr>select  b_datetime, DATEPART(yy, b_datetime) year, DATEPART(mm, b_datetime) month, DATEPART(dd, b_datetime) day, DATEPART(hh, b_datetime) hour, DATEPART(mi, b_datetime) minute,  DATEPART(ss, b_datetime) second from utb</vt:lpstr>
      <vt:lpstr>Функцию DATEPART можно заменить более простыми функциями:</vt:lpstr>
      <vt:lpstr>select date, DATEPART(yy, date) year, DATEPART(mm, date) month, DATEPART(dd, date) day, DATEPART(hh, date) hour, DATEPART(dw, date) Weekday from battles</vt:lpstr>
      <vt:lpstr>Презентация PowerPoint</vt:lpstr>
      <vt:lpstr>Функция DATEDIFF</vt:lpstr>
      <vt:lpstr>Презентация PowerPoint</vt:lpstr>
      <vt:lpstr>Презентация PowerPoint</vt:lpstr>
      <vt:lpstr>Функция DATEADD</vt:lpstr>
      <vt:lpstr>Презентация PowerPoint</vt:lpstr>
      <vt:lpstr>Презентация PowerPoint</vt:lpstr>
      <vt:lpstr>Функция DATENAME</vt:lpstr>
      <vt:lpstr>Презентация PowerPoint</vt:lpstr>
      <vt:lpstr>Презентация PowerPoint</vt:lpstr>
      <vt:lpstr>Функция DATEFROMPARTS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Типы данных  и преобразование типов данных </dc:title>
  <dc:creator>Елизавета Быковская</dc:creator>
  <cp:lastModifiedBy>Елизавета Быковская</cp:lastModifiedBy>
  <cp:revision>1</cp:revision>
  <dcterms:created xsi:type="dcterms:W3CDTF">2023-10-13T11:21:56Z</dcterms:created>
  <dcterms:modified xsi:type="dcterms:W3CDTF">2023-10-13T11:22:53Z</dcterms:modified>
</cp:coreProperties>
</file>