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06C8B-32E9-429D-B538-7F306003637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3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28E82-998C-44BD-AC7C-8E9146647EF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C5239-C06C-4AD2-BF37-F0A0E75E2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0C5239-C06C-4AD2-BF37-F0A0E75E2F6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A41A2-A15C-4F9C-9B76-320F4CC76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1C4892-0F8E-42EC-ACAA-F22F2949E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037D9-2DEF-4C5C-87F5-99659A0A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1B7F7F-E45A-464E-94F6-D5CA16E9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BC37FD-92CA-4368-A0E7-827753F5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5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04F3F-DA96-4F45-9762-F8BA10BD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A6A16C-1AFC-4FA7-93C3-9B7804AFD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9DD4B-AD3D-4632-9B65-C305683E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AE9813-F10F-48EB-BE18-9AE8113F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001E-09C7-4584-80DC-F646C29F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8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31CD1F-89E7-4BBD-81EF-C8959E041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21FD55-4F78-403C-95E7-AA8613B16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79DAF8-0902-4313-98E1-7E23BCCC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EE8C47-A74C-48A3-BECA-021ECF55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01E86-B7F3-4ACA-ABDF-67AE4824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1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84B15-EBAF-406A-8A49-23EA5C20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00BAC8-118F-471A-8436-C17E24B6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FCEF8-A671-428C-9C90-614A1100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762DC-5D04-4FEB-B898-80C867E9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EBF1A9-28F3-4721-8F6E-6F87C1A2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3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38B8C-7CF0-4E48-86F5-1AA3C53E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B185E9-6742-4BEA-ADB0-4894138CA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8EDF8B-E153-42D3-BB63-C6970C8B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3DD85A-1410-4E37-8ECA-8761829D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B15918-7B28-46D3-A848-9ABC4783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5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135D3-0E40-4203-AC95-9FD16092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98F9F-F31B-4E40-B5D0-1E97D0D45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743CC8-60F0-4A54-93A9-21A044A53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AE5F7-95C1-4026-841D-7206FE6C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8C3900-CB2A-4F88-9637-9B2D0600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579B2F-9A01-45B5-BCD2-79266482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10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B2FA6-F4E5-4D37-8B4E-B0777834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3A82B5-5BB8-4D98-80C0-69E7D9A1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01B4EE-951B-4DC5-904C-6567EBB51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2CA83C-6577-44BC-81C2-65882112A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7BAD5F-D658-4AE4-8819-14140CDDD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F5DF22-7243-47F7-85C8-FB00B272B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0F24B9-4B00-425D-8513-2B89AAEE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462BF4-40A1-4B8A-9189-68C28A3B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3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9794A-2959-436E-B15D-A88352E0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2E65F1-E039-40F3-B88E-1A819D22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7FD99C-ECFE-4A8E-890D-161A8288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277029-17EC-40ED-B8CE-BD8E0C70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8FFEB5-B2B9-4486-9660-669C1EBE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DCC21F-B1DF-4DA4-ADE2-A11A294A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42DA26-7DF5-43EA-BF38-386BCA6E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9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8F008-FFCF-4BAF-A89F-C9E959E1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47A94-ACF1-4E22-8C5E-C38574B4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C27BFE-B660-4EE8-B30E-B0906C88B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2CFD95-006A-46E7-9AF1-A3CF1C0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7BBCFA-649F-40E5-B566-2859FAAC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7318F4-088F-4D48-AD33-4212527C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3DB4B-B070-4DBF-948B-FFC67724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03F67B-D1B9-49BA-A896-A039D64F0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A299C3-4EC6-400F-A36D-21D42781A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4E6BF3-BDB7-418D-98BE-EA7AE8FC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4B52AA-FE81-4F57-BAEB-4FC1E441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283ACF-BFA4-4E2D-B30A-7A65BF41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4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AD63F-7A15-45E8-98EC-847AA592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87F0F8-BE29-4277-B299-8F5F10CB0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904DBE-F2C0-4433-8E6D-8D4FFDBB0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D708-8976-4852-8AA8-A796843AD2E8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408674-300B-4C03-ADCF-3ED3CA42E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F7B8EA-2CB2-435A-8B71-A09DE5592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0548-4C5D-422C-9FCC-AAE952ECA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87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C40B7-9C7B-447F-A8FA-28120F3D7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Ключи, связи.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461BFB-6435-44D8-AA40-84EDE7A80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Основы </a:t>
            </a:r>
            <a:r>
              <a:rPr lang="en-US" sz="4000" dirty="0"/>
              <a:t>DDL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113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9D5AF95-AC3F-4B50-A45B-5BF9AC093C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3717" y="2808845"/>
            <a:ext cx="7134225" cy="40491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FD06C7-E46C-4240-A245-D8C6900EE46D}"/>
              </a:ext>
            </a:extLst>
          </p:cNvPr>
          <p:cNvSpPr/>
          <p:nvPr/>
        </p:nvSpPr>
        <p:spPr>
          <a:xfrm>
            <a:off x="330606" y="1659285"/>
            <a:ext cx="42394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Рекурсивный внешний ключ (</a:t>
            </a:r>
            <a:r>
              <a:rPr lang="ru-RU" sz="2800" b="1" dirty="0" err="1"/>
              <a:t>recursive</a:t>
            </a:r>
            <a:r>
              <a:rPr lang="ru-RU" sz="2800" b="1" dirty="0"/>
              <a:t> </a:t>
            </a:r>
            <a:r>
              <a:rPr lang="ru-RU" sz="2800" b="1" dirty="0" err="1"/>
              <a:t>foreign</a:t>
            </a:r>
            <a:r>
              <a:rPr lang="ru-RU" sz="2800" b="1" dirty="0"/>
              <a:t> </a:t>
            </a:r>
            <a:r>
              <a:rPr lang="ru-RU" sz="2800" b="1" dirty="0" err="1"/>
              <a:t>key</a:t>
            </a:r>
            <a:r>
              <a:rPr lang="ru-RU" sz="2800" b="1" dirty="0"/>
              <a:t>, RFK) </a:t>
            </a:r>
            <a:r>
              <a:rPr lang="ru-RU" sz="2800" dirty="0"/>
              <a:t>— атрибут (или группа атрибутов) отношения, содержащий </a:t>
            </a:r>
            <a:endParaRPr lang="en-US" sz="2800" dirty="0"/>
          </a:p>
          <a:p>
            <a:r>
              <a:rPr lang="ru-RU" sz="2800" dirty="0"/>
              <a:t>в себе копии значений первичного ключа этого же отношения.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47153B8-EC8C-4020-A4AB-935975A80DA9}"/>
              </a:ext>
            </a:extLst>
          </p:cNvPr>
          <p:cNvSpPr/>
          <p:nvPr/>
        </p:nvSpPr>
        <p:spPr>
          <a:xfrm>
            <a:off x="448887" y="224135"/>
            <a:ext cx="113551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Внешний ключ (</a:t>
            </a:r>
            <a:r>
              <a:rPr lang="ru-RU" sz="2800" b="1" dirty="0" err="1"/>
              <a:t>foreign</a:t>
            </a:r>
            <a:r>
              <a:rPr lang="ru-RU" sz="2800" b="1" dirty="0"/>
              <a:t> </a:t>
            </a:r>
            <a:r>
              <a:rPr lang="ru-RU" sz="2800" b="1" dirty="0" err="1"/>
              <a:t>key</a:t>
            </a:r>
            <a:r>
              <a:rPr lang="ru-RU" sz="2800" b="1" dirty="0"/>
              <a:t>, FK) </a:t>
            </a:r>
            <a:r>
              <a:rPr lang="ru-RU" sz="2800" dirty="0"/>
              <a:t>— атрибут (или группа атрибутов) отношения, со- держащий в себе копии значений первичного ключа другого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1352903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CCBD7-9C15-4CBD-B050-29497CFE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-264746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dirty="0"/>
              <a:t>Создание ключей.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784A29-C9F4-4EF0-AA95-6FFE0C7D5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055280"/>
            <a:ext cx="10515600" cy="2563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Первичный ключ имеет несколько свойств:</a:t>
            </a:r>
          </a:p>
          <a:p>
            <a:r>
              <a:rPr lang="ru-RU" dirty="0"/>
              <a:t>каждая запись в таком поле должна быть уникальной;</a:t>
            </a:r>
          </a:p>
          <a:p>
            <a:r>
              <a:rPr lang="ru-RU" dirty="0"/>
              <a:t>запись в поле не должна быть пустой;</a:t>
            </a:r>
          </a:p>
          <a:p>
            <a:r>
              <a:rPr lang="ru-RU" dirty="0"/>
              <a:t>в одной таблице может быть только один ключ (существуют также составные ключи, которые могут включать в себя несколько полей, однако в этой статье мы не будем их рассматривать).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AA3B5-D164-4462-A8DD-BA4AA65EBE49}"/>
              </a:ext>
            </a:extLst>
          </p:cNvPr>
          <p:cNvSpPr/>
          <p:nvPr/>
        </p:nvSpPr>
        <p:spPr>
          <a:xfrm>
            <a:off x="472440" y="4387969"/>
            <a:ext cx="10881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Внешний ключ нужен для того, чтобы связать две разные SQL-таблицы между собой. Внешний ключ таблицы должен соответствует значению первичного ключа таблицы, с которой он связан. Это помогает сохранять согласованность базы данных путем обеспечения так называемой «ссылочной целостности» (</a:t>
            </a:r>
            <a:r>
              <a:rPr lang="ru-RU" sz="2800" dirty="0" err="1"/>
              <a:t>referential</a:t>
            </a:r>
            <a:r>
              <a:rPr lang="ru-RU" sz="2800" dirty="0"/>
              <a:t> </a:t>
            </a:r>
            <a:r>
              <a:rPr lang="ru-RU" sz="2800" dirty="0" err="1"/>
              <a:t>integrity</a:t>
            </a:r>
            <a:r>
              <a:rPr lang="ru-RU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2895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30526-C1BA-47A3-8FE7-5E329EC2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EB6385-B4A6-42A0-92D8-E3266249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823594-2B8F-45DC-9142-BD6FB59BD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632" y="365125"/>
            <a:ext cx="6105341" cy="232817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0661E5-BFC0-4FA1-B860-33ED818FE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632" y="2853200"/>
            <a:ext cx="6105340" cy="186674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9C537B-FF2E-4A60-A7A2-E9F1C899C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631" y="4963645"/>
            <a:ext cx="6105340" cy="17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4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18B4A-D4CC-4E1C-BF43-74336090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F8867-9DBE-421D-B9F9-F52E8DA9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0B4590-AB74-4F13-900A-D7882CF9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15" y="1117110"/>
            <a:ext cx="10515600" cy="114715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645667-1C2D-462E-8C5D-DF95F86F2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14" y="2709097"/>
            <a:ext cx="10515599" cy="27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7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B222-9C47-415D-8A76-9AC170D8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Связи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E801A-CA4F-4267-A275-5C98A778B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Связь (</a:t>
            </a:r>
            <a:r>
              <a:rPr lang="ru-RU" sz="3200" dirty="0" err="1"/>
              <a:t>relationship</a:t>
            </a:r>
            <a:r>
              <a:rPr lang="ru-RU" sz="3200" dirty="0"/>
              <a:t>) — ассоциация, объединяющая несколько сущностей.</a:t>
            </a:r>
            <a:endParaRPr lang="en-US" sz="3200" dirty="0"/>
          </a:p>
          <a:p>
            <a:endParaRPr lang="ru-RU" sz="3200" dirty="0"/>
          </a:p>
          <a:p>
            <a:r>
              <a:rPr lang="ru-RU" sz="3200" dirty="0"/>
              <a:t>Мощность связи (</a:t>
            </a:r>
            <a:r>
              <a:rPr lang="ru-RU" sz="3200" dirty="0" err="1"/>
              <a:t>relationship</a:t>
            </a:r>
            <a:r>
              <a:rPr lang="ru-RU" sz="3200" dirty="0"/>
              <a:t> </a:t>
            </a:r>
            <a:r>
              <a:rPr lang="ru-RU" sz="3200" dirty="0" err="1"/>
              <a:t>cardinality</a:t>
            </a:r>
            <a:r>
              <a:rPr lang="ru-RU" sz="3200" dirty="0"/>
              <a:t>) — свойство связи, определяющее допустимые мощности взаимосвязанных подмножеств кортежей отношений, объединённых данной связью.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597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C2F0A5-80DF-4B65-A14B-026A0A7F3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6" y="345957"/>
            <a:ext cx="5257800" cy="5805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Связь один ко многим (</a:t>
            </a:r>
            <a:r>
              <a:rPr lang="ru-RU" sz="2600" b="1" dirty="0" err="1"/>
              <a:t>one</a:t>
            </a:r>
            <a:r>
              <a:rPr lang="ru-RU" sz="2600" b="1" dirty="0"/>
              <a:t> </a:t>
            </a:r>
            <a:r>
              <a:rPr lang="ru-RU" sz="2600" b="1" dirty="0" err="1"/>
              <a:t>to</a:t>
            </a:r>
            <a:r>
              <a:rPr lang="ru-RU" sz="2600" b="1" dirty="0"/>
              <a:t> </a:t>
            </a:r>
            <a:r>
              <a:rPr lang="ru-RU" sz="2600" b="1" dirty="0" err="1"/>
              <a:t>many</a:t>
            </a:r>
            <a:r>
              <a:rPr lang="ru-RU" sz="2600" b="1" dirty="0"/>
              <a:t> </a:t>
            </a:r>
            <a:r>
              <a:rPr lang="ru-RU" sz="2600" b="1" dirty="0" err="1"/>
              <a:t>correspondence</a:t>
            </a:r>
            <a:r>
              <a:rPr lang="ru-RU" sz="2600" b="1" dirty="0"/>
              <a:t>) </a:t>
            </a:r>
            <a:r>
              <a:rPr lang="ru-RU" sz="2600" dirty="0"/>
              <a:t>— ассоциация, объединяющая два отношения таким образом, что одному кортежу родительского отношения (или даже нулю таких кортежей) может соответствовать произвольное количество кортежей дочернего отношения.</a:t>
            </a:r>
          </a:p>
          <a:p>
            <a:pPr marL="0" indent="0">
              <a:buNone/>
            </a:pPr>
            <a:r>
              <a:rPr lang="ru-RU" sz="2600" b="1" dirty="0"/>
              <a:t>Связь многие к одному (</a:t>
            </a:r>
            <a:r>
              <a:rPr lang="ru-RU" sz="2600" b="1" dirty="0" err="1"/>
              <a:t>many</a:t>
            </a:r>
            <a:r>
              <a:rPr lang="ru-RU" sz="2600" b="1" dirty="0"/>
              <a:t> </a:t>
            </a:r>
            <a:r>
              <a:rPr lang="ru-RU" sz="2600" b="1" dirty="0" err="1"/>
              <a:t>to</a:t>
            </a:r>
            <a:r>
              <a:rPr lang="ru-RU" sz="2600" b="1" dirty="0"/>
              <a:t> </a:t>
            </a:r>
            <a:r>
              <a:rPr lang="ru-RU" sz="2600" b="1" dirty="0" err="1"/>
              <a:t>one</a:t>
            </a:r>
            <a:r>
              <a:rPr lang="ru-RU" sz="2600" b="1" dirty="0"/>
              <a:t> </a:t>
            </a:r>
            <a:r>
              <a:rPr lang="ru-RU" sz="2600" b="1" dirty="0" err="1"/>
              <a:t>correspondence</a:t>
            </a:r>
            <a:r>
              <a:rPr lang="ru-RU" sz="2600" b="1" dirty="0"/>
              <a:t>) </a:t>
            </a:r>
            <a:r>
              <a:rPr lang="ru-RU" sz="2600" dirty="0"/>
              <a:t>— ассоциация, объединяющая два отношения таким образом, произвольное количество кортежей дочернего отношения может соответствовать одному кортежу родительского отношения (или даже нулю таких кортежей).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4BAB45-47B3-4B50-97C8-17DB258CF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596" y="673332"/>
            <a:ext cx="6682404" cy="537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58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020A5-75FF-45EE-AEBB-146C065C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252CD-12E7-4E8E-A70C-E63B0D347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92F8F9-894F-4EF9-8A31-629E575D5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14" y="856239"/>
            <a:ext cx="8224887" cy="563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55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B68D78-7433-4B0A-A9F5-ADD4BE99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69" y="279458"/>
            <a:ext cx="10515600" cy="211460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Связь многие ко многим (</a:t>
            </a:r>
            <a:r>
              <a:rPr lang="ru-RU" b="1" dirty="0" err="1"/>
              <a:t>many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many</a:t>
            </a:r>
            <a:r>
              <a:rPr lang="ru-RU" b="1" dirty="0"/>
              <a:t> </a:t>
            </a:r>
            <a:r>
              <a:rPr lang="ru-RU" b="1" dirty="0" err="1"/>
              <a:t>correspondence</a:t>
            </a:r>
            <a:r>
              <a:rPr lang="ru-RU" b="1" dirty="0"/>
              <a:t>) </a:t>
            </a:r>
            <a:r>
              <a:rPr lang="ru-RU" dirty="0"/>
              <a:t>— ассоциация, объединяющая два отношения таким образом, что одному кортежу любого из объединённых от- ношений может соответствовать произвольное количество кортежей второго отношения.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1B3F07-1D39-4725-8CA2-97AE9967FD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7" r="1934"/>
          <a:stretch/>
        </p:blipFill>
        <p:spPr>
          <a:xfrm>
            <a:off x="1928552" y="2307909"/>
            <a:ext cx="8312727" cy="43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76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7AFE2-DCC4-4082-973F-2B165046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7A9404-4374-45F7-AAB7-DC7377A3E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6C62E4-B370-46D2-B71A-65673F1FE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7" r="5302"/>
          <a:stretch/>
        </p:blipFill>
        <p:spPr>
          <a:xfrm>
            <a:off x="1363287" y="854471"/>
            <a:ext cx="8994371" cy="51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31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BEBA0C-C1EE-461C-B247-6FF7A78D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16" y="2462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Связь один к одному (</a:t>
            </a:r>
            <a:r>
              <a:rPr lang="ru-RU" b="1" dirty="0" err="1"/>
              <a:t>one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one</a:t>
            </a:r>
            <a:r>
              <a:rPr lang="ru-RU" b="1" dirty="0"/>
              <a:t> </a:t>
            </a:r>
            <a:r>
              <a:rPr lang="ru-RU" b="1" dirty="0" err="1"/>
              <a:t>correspondence</a:t>
            </a:r>
            <a:r>
              <a:rPr lang="ru-RU" b="1" dirty="0"/>
              <a:t>) </a:t>
            </a:r>
            <a:r>
              <a:rPr lang="ru-RU" dirty="0"/>
              <a:t>— ассоциация, объединяющая два отношения таким образом, что одному кортежу родительского отношения может соответствовать не более одного кортежа дочернего отношения.</a:t>
            </a:r>
          </a:p>
        </p:txBody>
      </p:sp>
      <p:pic>
        <p:nvPicPr>
          <p:cNvPr id="5122" name="Picture 2" descr="Образовательный портал ТГУ">
            <a:extLst>
              <a:ext uri="{FF2B5EF4-FFF2-40B4-BE49-F238E27FC236}">
                <a16:creationId xmlns:a16="http://schemas.microsoft.com/office/drawing/2014/main" id="{98E6F062-56F0-41F9-AA79-C5F0AC966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11" y="2421876"/>
            <a:ext cx="6817499" cy="258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5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B1112-C9FF-4146-B6AC-5A39F526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Ключи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5B502-2F5C-4B69-8EA0-87C11109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Ключ — идентификатор, являющийся частью набора элементов данных. </a:t>
            </a:r>
            <a:endParaRPr lang="en-US" sz="3200" dirty="0"/>
          </a:p>
          <a:p>
            <a:endParaRPr lang="ru-RU" sz="3200" dirty="0"/>
          </a:p>
          <a:p>
            <a:r>
              <a:rPr lang="ru-RU" sz="3200" dirty="0"/>
              <a:t>В контексте реляционных СУБД ключом считается совокупность атрибутов отношения (или отдельный атрибут), обладающий определёнными, характерными для данного вида ключа свойствами.</a:t>
            </a:r>
          </a:p>
        </p:txBody>
      </p:sp>
    </p:spTree>
    <p:extLst>
      <p:ext uri="{BB962C8B-B14F-4D97-AF65-F5344CB8AC3E}">
        <p14:creationId xmlns:p14="http://schemas.microsoft.com/office/powerpoint/2010/main" val="188247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59E349-3D6C-425B-BF44-B0D6C6C57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68" y="362585"/>
            <a:ext cx="10515600" cy="6304222"/>
          </a:xfrm>
        </p:spPr>
        <p:txBody>
          <a:bodyPr>
            <a:normAutofit/>
          </a:bodyPr>
          <a:lstStyle/>
          <a:p>
            <a:r>
              <a:rPr lang="ru-RU" b="1" dirty="0"/>
              <a:t>Ссылочная целостность (</a:t>
            </a:r>
            <a:r>
              <a:rPr lang="ru-RU" b="1" dirty="0" err="1"/>
              <a:t>referential</a:t>
            </a:r>
            <a:r>
              <a:rPr lang="ru-RU" b="1" dirty="0"/>
              <a:t> </a:t>
            </a:r>
            <a:r>
              <a:rPr lang="ru-RU" b="1" dirty="0" err="1"/>
              <a:t>integrity</a:t>
            </a:r>
            <a:r>
              <a:rPr lang="ru-RU" b="1" dirty="0"/>
              <a:t>) </a:t>
            </a:r>
            <a:r>
              <a:rPr lang="ru-RU" dirty="0"/>
              <a:t>— свойство реляционной базы данных, состоящее в неукоснительном соблюдении правила: если внешний ключ дочернего от- ношения содержит некоторое значение, это значение обязательно должно присутствовать в первичном ключе родительского отношения.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b="1" dirty="0" err="1"/>
              <a:t>Консистентность</a:t>
            </a:r>
            <a:r>
              <a:rPr lang="ru-RU" b="1" dirty="0"/>
              <a:t> базы данных (</a:t>
            </a:r>
            <a:r>
              <a:rPr lang="ru-RU" b="1" dirty="0" err="1"/>
              <a:t>database</a:t>
            </a:r>
            <a:r>
              <a:rPr lang="ru-RU" b="1" dirty="0"/>
              <a:t> </a:t>
            </a:r>
            <a:r>
              <a:rPr lang="ru-RU" b="1" dirty="0" err="1"/>
              <a:t>consistency</a:t>
            </a:r>
            <a:r>
              <a:rPr lang="ru-RU" b="1" dirty="0"/>
              <a:t>) </a:t>
            </a:r>
            <a:r>
              <a:rPr lang="ru-RU" dirty="0"/>
              <a:t>— свойство реляционной базы данных, состоящее в неукоснительном соблюдении в любой момент времени всех </a:t>
            </a:r>
            <a:r>
              <a:rPr lang="ru-RU" dirty="0" err="1"/>
              <a:t>огра</a:t>
            </a:r>
            <a:r>
              <a:rPr lang="ru-RU" dirty="0"/>
              <a:t>- </a:t>
            </a:r>
            <a:r>
              <a:rPr lang="ru-RU" dirty="0" err="1"/>
              <a:t>ничений</a:t>
            </a:r>
            <a:r>
              <a:rPr lang="ru-RU" dirty="0"/>
              <a:t>, заданных неявно реляционной моделью или явно конкретной схемой базы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711953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015E68-A3D4-42FB-A04A-3BE0B52CC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633"/>
            <a:ext cx="10515600" cy="64174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СУБД не позволит:</a:t>
            </a:r>
          </a:p>
          <a:p>
            <a:pPr lvl="0"/>
            <a:r>
              <a:rPr lang="en-US" dirty="0" err="1"/>
              <a:t>добавить</a:t>
            </a:r>
            <a:r>
              <a:rPr lang="en-US" dirty="0"/>
              <a:t> в </a:t>
            </a:r>
            <a:r>
              <a:rPr lang="en-US" dirty="0" err="1"/>
              <a:t>дочернюю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с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значением</a:t>
            </a:r>
            <a:r>
              <a:rPr lang="en-US" dirty="0"/>
              <a:t> </a:t>
            </a:r>
            <a:r>
              <a:rPr lang="en-US" dirty="0" err="1"/>
              <a:t>внешнего</a:t>
            </a:r>
            <a:r>
              <a:rPr lang="en-US" dirty="0"/>
              <a:t> </a:t>
            </a:r>
            <a:r>
              <a:rPr lang="en-US" dirty="0" err="1"/>
              <a:t>ключа</a:t>
            </a:r>
            <a:r>
              <a:rPr lang="en-US" dirty="0"/>
              <a:t>,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нет</a:t>
            </a:r>
            <a:r>
              <a:rPr lang="en-US" dirty="0"/>
              <a:t> </a:t>
            </a:r>
            <a:r>
              <a:rPr lang="en-US" dirty="0" err="1"/>
              <a:t>среди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первичного</a:t>
            </a:r>
            <a:r>
              <a:rPr lang="en-US" dirty="0"/>
              <a:t> </a:t>
            </a:r>
            <a:r>
              <a:rPr lang="en-US" dirty="0" err="1"/>
              <a:t>ключа</a:t>
            </a:r>
            <a:r>
              <a:rPr lang="en-US" dirty="0"/>
              <a:t> </a:t>
            </a:r>
            <a:r>
              <a:rPr lang="en-US" dirty="0" err="1"/>
              <a:t>родительской</a:t>
            </a:r>
            <a:r>
              <a:rPr lang="en-US" dirty="0"/>
              <a:t> </a:t>
            </a:r>
            <a:r>
              <a:rPr lang="en-US" dirty="0" err="1"/>
              <a:t>таблицы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добавить</a:t>
            </a:r>
            <a:r>
              <a:rPr lang="en-US" dirty="0"/>
              <a:t> в </a:t>
            </a:r>
            <a:r>
              <a:rPr lang="en-US" dirty="0" err="1"/>
              <a:t>дочернюю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значением</a:t>
            </a:r>
            <a:r>
              <a:rPr lang="en-US" dirty="0"/>
              <a:t> </a:t>
            </a:r>
            <a:r>
              <a:rPr lang="en-US" dirty="0" err="1"/>
              <a:t>внешнего</a:t>
            </a:r>
            <a:r>
              <a:rPr lang="en-US" dirty="0"/>
              <a:t> </a:t>
            </a:r>
            <a:r>
              <a:rPr lang="en-US" dirty="0" err="1"/>
              <a:t>ключа</a:t>
            </a:r>
            <a:r>
              <a:rPr lang="en-US" dirty="0"/>
              <a:t>, </a:t>
            </a:r>
            <a:r>
              <a:rPr lang="en-US" dirty="0" err="1"/>
              <a:t>равным</a:t>
            </a:r>
            <a:r>
              <a:rPr lang="en-US" dirty="0"/>
              <a:t> </a:t>
            </a:r>
            <a:r>
              <a:rPr lang="en-US" b="1" dirty="0"/>
              <a:t>NULL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внешнем</a:t>
            </a:r>
            <a:r>
              <a:rPr lang="en-US" dirty="0"/>
              <a:t> </a:t>
            </a:r>
            <a:r>
              <a:rPr lang="en-US" dirty="0" err="1"/>
              <a:t>ключе</a:t>
            </a:r>
            <a:r>
              <a:rPr lang="en-US" dirty="0"/>
              <a:t> </a:t>
            </a:r>
            <a:r>
              <a:rPr lang="en-US" dirty="0" err="1"/>
              <a:t>установлено</a:t>
            </a:r>
            <a:r>
              <a:rPr lang="en-US" dirty="0"/>
              <a:t> </a:t>
            </a:r>
            <a:r>
              <a:rPr lang="en-US" dirty="0" err="1"/>
              <a:t>ограничение</a:t>
            </a:r>
            <a:r>
              <a:rPr lang="en-US" dirty="0"/>
              <a:t> </a:t>
            </a:r>
            <a:r>
              <a:rPr lang="en-US" b="1" dirty="0"/>
              <a:t>NOT NULL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изменить у записи в дочерней таблице значение внешнего ключа на такое, которого нет среди значений первичного ключа родительской таблицы;</a:t>
            </a:r>
          </a:p>
          <a:p>
            <a:pPr lvl="0"/>
            <a:r>
              <a:rPr lang="ru-RU" dirty="0"/>
              <a:t>изменить у записи в дочерней таблице значение внешнего ключа на </a:t>
            </a:r>
            <a:r>
              <a:rPr lang="en-US" b="1" dirty="0"/>
              <a:t>NULL</a:t>
            </a:r>
            <a:r>
              <a:rPr lang="ru-RU" dirty="0"/>
              <a:t>, если на этом внешнем ключе установлено ограничение </a:t>
            </a:r>
            <a:r>
              <a:rPr lang="en-US" b="1" dirty="0"/>
              <a:t>NOT NULL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удалить из родительской таблицы запись, значение первичного ключа которой присутствует среди значений внешнего ключа дочерней таблицы (если включена соответствующая каскадная операция);</a:t>
            </a:r>
          </a:p>
          <a:p>
            <a:pPr lvl="0"/>
            <a:r>
              <a:rPr lang="ru-RU" dirty="0"/>
              <a:t>изменить у записи в родительской таблице значение первичного ключа, если это значение присутствует среди значений внешнего ключа дочерней таблицы (если включена соответствующая каскадная операция);</a:t>
            </a:r>
          </a:p>
          <a:p>
            <a:r>
              <a:rPr lang="ru-RU" dirty="0"/>
              <a:t>нарушить ограничение мощности связи, реализованное через триггеры.</a:t>
            </a:r>
          </a:p>
        </p:txBody>
      </p:sp>
    </p:spTree>
    <p:extLst>
      <p:ext uri="{BB962C8B-B14F-4D97-AF65-F5344CB8AC3E}">
        <p14:creationId xmlns:p14="http://schemas.microsoft.com/office/powerpoint/2010/main" val="1862410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AECADFB6-8513-4426-9467-D0B60D995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596" y="0"/>
            <a:ext cx="7400063" cy="670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86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1144D-6FB5-4A02-9FD1-EF9B4A639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такое </a:t>
            </a:r>
            <a:r>
              <a:rPr lang="en-US" b="1" dirty="0"/>
              <a:t>DDL?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76595-2099-430C-BEBB-A35D6944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DDL (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Definition</a:t>
            </a:r>
            <a:r>
              <a:rPr lang="ru-RU" dirty="0"/>
              <a:t> </a:t>
            </a:r>
            <a:r>
              <a:rPr lang="ru-RU" dirty="0" err="1"/>
              <a:t>Language</a:t>
            </a:r>
            <a:r>
              <a:rPr lang="ru-RU" dirty="0"/>
              <a:t>) - это подмножество языка SQL (</a:t>
            </a:r>
            <a:r>
              <a:rPr lang="ru-RU" dirty="0" err="1"/>
              <a:t>Structured</a:t>
            </a:r>
            <a:r>
              <a:rPr lang="ru-RU" dirty="0"/>
              <a:t> </a:t>
            </a:r>
            <a:r>
              <a:rPr lang="ru-RU" dirty="0" err="1"/>
              <a:t>Query</a:t>
            </a:r>
            <a:r>
              <a:rPr lang="ru-RU" dirty="0"/>
              <a:t> </a:t>
            </a:r>
            <a:r>
              <a:rPr lang="ru-RU" dirty="0" err="1"/>
              <a:t>Language</a:t>
            </a:r>
            <a:r>
              <a:rPr lang="ru-RU" dirty="0"/>
              <a:t>), используемое для определения структуры базы данных и ее объектов, таких как таблицы, представления, индексы и процедуры. </a:t>
            </a:r>
            <a:endParaRPr lang="en-US" dirty="0"/>
          </a:p>
          <a:p>
            <a:r>
              <a:rPr lang="ru-RU" dirty="0"/>
              <a:t>DDL Операторы используются для создания, изменения и удаления объектов базы данных, включая таблицы, представления, индексы и хранимые процедуры.</a:t>
            </a:r>
          </a:p>
        </p:txBody>
      </p:sp>
    </p:spTree>
    <p:extLst>
      <p:ext uri="{BB962C8B-B14F-4D97-AF65-F5344CB8AC3E}">
        <p14:creationId xmlns:p14="http://schemas.microsoft.com/office/powerpoint/2010/main" val="1346921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5421D8-C8BD-4865-8EF6-A3325A47A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3342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/>
              <a:t>Некоторые из наиболее распространенных DDL операторы включают:</a:t>
            </a:r>
          </a:p>
          <a:p>
            <a:r>
              <a:rPr lang="ru-RU" b="1" dirty="0"/>
              <a:t>CREATE</a:t>
            </a:r>
            <a:r>
              <a:rPr lang="ru-RU" dirty="0"/>
              <a:t>: Этот оператор создает новый объект базы данных, такой как таблица, представление или индекс. 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ALTER</a:t>
            </a:r>
            <a:r>
              <a:rPr lang="ru-RU" dirty="0"/>
              <a:t>: Этот оператор используется для изменения существующего объекта базы данных. 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DROP</a:t>
            </a:r>
            <a:r>
              <a:rPr lang="ru-RU" dirty="0"/>
              <a:t>: Этот оператор используется для удаления существующего объекта базы данных. 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TRUNCATE</a:t>
            </a:r>
            <a:r>
              <a:rPr lang="ru-RU" dirty="0"/>
              <a:t>: Этот оператор используется для удаления всех строк в таблице, но в отличие от оператора DROP он сохраняет структуру таблицы и индексы.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RENAME</a:t>
            </a:r>
            <a:r>
              <a:rPr lang="ru-RU" dirty="0"/>
              <a:t>: Этот оператор используется для переименования существующего объекта базы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2028087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7CFA06-A219-4E61-8B2D-FBC201F4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Важно отметить, что DDL операторы выполняются немедленно и являются постоянными, то есть после создания, изменения или удаления объекта изменения невозможно отменить.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Поэтому необходимо быть осторожным и убедиться, что у вас есть резервная копия базы данных перед выполнением любых DDL операторов.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Кроме того, DDL операторы обычно выполняются администратором базы данных или разработчиком с соответствующими привилегиями и разрешениями на изменение структуры базы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199667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QL Commands: DDL, DML, DCL, &amp; TCL | K21Academy">
            <a:extLst>
              <a:ext uri="{FF2B5EF4-FFF2-40B4-BE49-F238E27FC236}">
                <a16:creationId xmlns:a16="http://schemas.microsoft.com/office/drawing/2014/main" id="{58011F69-D44C-4F58-BB02-6026208D1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6" t="4606" r="2525" b="8121"/>
          <a:stretch/>
        </p:blipFill>
        <p:spPr bwMode="auto">
          <a:xfrm>
            <a:off x="2610196" y="315884"/>
            <a:ext cx="6749935" cy="598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40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F6C96CA-2C66-4255-B016-577DD56F2B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2" t="6374" r="1523" b="8434"/>
          <a:stretch/>
        </p:blipFill>
        <p:spPr>
          <a:xfrm>
            <a:off x="1014152" y="1230284"/>
            <a:ext cx="9609514" cy="33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4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FFD5DB7-BFF6-4AF6-9815-DCF283CB4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1" r="2905"/>
          <a:stretch/>
        </p:blipFill>
        <p:spPr>
          <a:xfrm>
            <a:off x="2044931" y="216430"/>
            <a:ext cx="8611985" cy="64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0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ACEF14-6DBA-441F-85C8-93768D62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767" y="262832"/>
            <a:ext cx="6539346" cy="6304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err="1"/>
              <a:t>Суперключ</a:t>
            </a:r>
            <a:r>
              <a:rPr lang="ru-RU" sz="3200" b="1" dirty="0"/>
              <a:t> (</a:t>
            </a:r>
            <a:r>
              <a:rPr lang="en-US" sz="3200" b="1" dirty="0" err="1"/>
              <a:t>superkey</a:t>
            </a:r>
            <a:r>
              <a:rPr lang="ru-RU" sz="3200" b="1" dirty="0"/>
              <a:t>) </a:t>
            </a:r>
            <a:r>
              <a:rPr lang="ru-RU" sz="3200" dirty="0"/>
              <a:t> — подмножество атрибутов отношения, уникально идентифицирующее любой кортеж.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ru-RU" sz="3200" dirty="0" err="1"/>
              <a:t>Суперключ</a:t>
            </a:r>
            <a:r>
              <a:rPr lang="ru-RU" sz="3200" dirty="0"/>
              <a:t> часто называют надмножеством потенциального ключа, т.к. он может содержать в себе «лишние» элементы, удаление которых не при- ведёт к потере уникальности значений (т.к. </a:t>
            </a:r>
            <a:r>
              <a:rPr lang="ru-RU" sz="3200" dirty="0" err="1"/>
              <a:t>суперключ</a:t>
            </a:r>
            <a:r>
              <a:rPr lang="ru-RU" sz="3200" dirty="0"/>
              <a:t> не обладает свойством </a:t>
            </a:r>
            <a:r>
              <a:rPr lang="ru-RU" sz="3200" dirty="0" err="1"/>
              <a:t>несократимости</a:t>
            </a:r>
            <a:r>
              <a:rPr lang="ru-RU" sz="3200" dirty="0"/>
              <a:t>).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A8A7E7-01CA-4216-AC45-16006D9213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72" r="16723"/>
          <a:stretch/>
        </p:blipFill>
        <p:spPr>
          <a:xfrm>
            <a:off x="448887" y="262832"/>
            <a:ext cx="4505498" cy="509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5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64EF87-5488-43C1-8B63-64C6154BEC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55" y="2454325"/>
            <a:ext cx="5146709" cy="405349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6DC872-E101-4FAE-960E-55D9C3C9199D}"/>
              </a:ext>
            </a:extLst>
          </p:cNvPr>
          <p:cNvSpPr/>
          <p:nvPr/>
        </p:nvSpPr>
        <p:spPr>
          <a:xfrm>
            <a:off x="5456618" y="695420"/>
            <a:ext cx="64254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Потенциальный ключ (</a:t>
            </a:r>
            <a:r>
              <a:rPr lang="en-US" sz="2800" b="1" dirty="0"/>
              <a:t>candidate key</a:t>
            </a:r>
            <a:r>
              <a:rPr lang="ru-RU" sz="2800" b="1" dirty="0"/>
              <a:t>)</a:t>
            </a:r>
            <a:r>
              <a:rPr lang="ru-RU" sz="2800" dirty="0"/>
              <a:t> — несократимое подмножество атрибутов отношения, уникально идентифицирующее любой кортеж. </a:t>
            </a:r>
            <a:endParaRPr lang="en-US" sz="2800" dirty="0"/>
          </a:p>
          <a:p>
            <a:endParaRPr lang="ru-RU" sz="2800" dirty="0"/>
          </a:p>
          <a:p>
            <a:r>
              <a:rPr lang="ru-RU" sz="2800" dirty="0"/>
              <a:t>Потенциальный ключ — это такой </a:t>
            </a:r>
            <a:r>
              <a:rPr lang="ru-RU" sz="2800" dirty="0" err="1"/>
              <a:t>суперключ</a:t>
            </a:r>
            <a:r>
              <a:rPr lang="ru-RU" sz="2800" dirty="0"/>
              <a:t>, в котором нет «лишних» элементов. Как правило, один из потенциальных ключей в дальнейшем становится первичным ключом (а остальные потенциальные ключи становятся альтернативными ключами).</a:t>
            </a:r>
          </a:p>
        </p:txBody>
      </p:sp>
    </p:spTree>
    <p:extLst>
      <p:ext uri="{BB962C8B-B14F-4D97-AF65-F5344CB8AC3E}">
        <p14:creationId xmlns:p14="http://schemas.microsoft.com/office/powerpoint/2010/main" val="22037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91FEE8-D7E3-40C6-BBBE-033DF263E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59" y="163080"/>
            <a:ext cx="6741620" cy="5988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Альтернативный ключ(</a:t>
            </a:r>
            <a:r>
              <a:rPr lang="en-US" sz="3200" b="1" dirty="0"/>
              <a:t>alternate key</a:t>
            </a:r>
            <a:r>
              <a:rPr lang="ru-RU" sz="3200" b="1" dirty="0"/>
              <a:t>)— </a:t>
            </a:r>
            <a:r>
              <a:rPr lang="ru-RU" sz="3200" dirty="0"/>
              <a:t>потенциальный ключ отношения, не выбранный в качестве первичного ключа.</a:t>
            </a:r>
            <a:endParaRPr lang="en-US" sz="3200" dirty="0"/>
          </a:p>
          <a:p>
            <a:endParaRPr lang="ru-RU" sz="3200" dirty="0"/>
          </a:p>
          <a:p>
            <a:pPr marL="0" indent="0">
              <a:buNone/>
            </a:pPr>
            <a:r>
              <a:rPr lang="ru-RU" sz="3200" b="1" dirty="0"/>
              <a:t>Первичный ключ (</a:t>
            </a:r>
            <a:r>
              <a:rPr lang="ru-RU" sz="3200" b="1" dirty="0" err="1"/>
              <a:t>primary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, PK) —</a:t>
            </a:r>
            <a:r>
              <a:rPr lang="ru-RU" sz="3200" dirty="0"/>
              <a:t> потенциальный ключ, выбранный в качестве основного средства гарантированной идентификации кортежей отношения.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01E2A1-CF7D-49DB-A130-62F999CA63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70" r="13095"/>
          <a:stretch/>
        </p:blipFill>
        <p:spPr>
          <a:xfrm>
            <a:off x="6964679" y="2204210"/>
            <a:ext cx="5004262" cy="462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3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7BB355-E346-48B2-9FF8-D70C0C438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35" y="382385"/>
            <a:ext cx="11471563" cy="630104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значения первичного ключа не могут дублироваться (т.е. они уникальны для каждой строки таблицы);</a:t>
            </a:r>
          </a:p>
          <a:p>
            <a:pPr lvl="0"/>
            <a:r>
              <a:rPr lang="ru-RU" sz="3200" dirty="0"/>
              <a:t>первичный ключ должен быть несократимым (т.е. не содержать «лишних» элементов) и минимальным (т.е. в качестве первичного ключа должен быть выбран самый «короткий» потенциальный ключ);</a:t>
            </a:r>
          </a:p>
          <a:p>
            <a:pPr lvl="0"/>
            <a:r>
              <a:rPr lang="ru-RU" sz="3200" dirty="0"/>
              <a:t>первичный ключ используется для гарантированной однозначной идентификации строки таблицы (что следует из свойства уникальности его значений) и для организации связей (будет рассмотрено далее, см. </a:t>
            </a:r>
            <a:r>
              <a:rPr lang="en-US" sz="3200" dirty="0"/>
              <a:t>«</a:t>
            </a:r>
            <a:r>
              <a:rPr lang="en-US" sz="3200" dirty="0" err="1"/>
              <a:t>внешний</a:t>
            </a:r>
            <a:r>
              <a:rPr lang="en-US" sz="3200" dirty="0"/>
              <a:t> </a:t>
            </a:r>
            <a:r>
              <a:rPr lang="en-US" sz="3200" dirty="0" err="1"/>
              <a:t>ключ</a:t>
            </a:r>
            <a:r>
              <a:rPr lang="en-US" sz="3200" dirty="0"/>
              <a:t>» и «</a:t>
            </a:r>
            <a:r>
              <a:rPr lang="en-US" sz="3200" dirty="0" err="1"/>
              <a:t>связи</a:t>
            </a:r>
            <a:r>
              <a:rPr lang="en-US" sz="3200" dirty="0"/>
              <a:t>»);</a:t>
            </a:r>
            <a:endParaRPr lang="ru-RU" sz="3200" dirty="0"/>
          </a:p>
          <a:p>
            <a:pPr lvl="0"/>
            <a:r>
              <a:rPr lang="ru-RU" sz="3200" dirty="0"/>
              <a:t>первичный ключ не может содержать неопределённое значение (</a:t>
            </a:r>
            <a:r>
              <a:rPr lang="en-US" sz="3200" b="1" dirty="0"/>
              <a:t>NULL</a:t>
            </a:r>
            <a:r>
              <a:rPr lang="ru-RU" sz="3200" dirty="0"/>
              <a:t>) — это свойство следует из логики обеспечения ссылочной целостности.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05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32EC78-4697-4987-9817-6F00691D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69" y="0"/>
            <a:ext cx="10515600" cy="2264872"/>
          </a:xfrm>
        </p:spPr>
        <p:txBody>
          <a:bodyPr/>
          <a:lstStyle/>
          <a:p>
            <a:r>
              <a:rPr lang="ru-RU" sz="3200" b="1" dirty="0"/>
              <a:t>Простой ключ (</a:t>
            </a:r>
            <a:r>
              <a:rPr lang="ru-RU" sz="3200" b="1" dirty="0" err="1"/>
              <a:t>simple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) </a:t>
            </a:r>
            <a:r>
              <a:rPr lang="ru-RU" sz="3200" dirty="0"/>
              <a:t>— ключ, состоящий из одного атрибута отношения.</a:t>
            </a:r>
          </a:p>
          <a:p>
            <a:r>
              <a:rPr lang="ru-RU" sz="3200" b="1" dirty="0"/>
              <a:t>Составной ключ (</a:t>
            </a:r>
            <a:r>
              <a:rPr lang="ru-RU" sz="3200" b="1" dirty="0" err="1"/>
              <a:t>compound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 / </a:t>
            </a:r>
            <a:r>
              <a:rPr lang="ru-RU" sz="3200" b="1" dirty="0" err="1"/>
              <a:t>composite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) </a:t>
            </a:r>
            <a:r>
              <a:rPr lang="ru-RU" sz="3200" dirty="0"/>
              <a:t>— ключ, состоящий из двух и более атрибутов отношения.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6C9588-5449-4823-9ED6-0DB17AA16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" y="2942603"/>
            <a:ext cx="4753069" cy="361673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1D5780-38E8-4C19-9A3A-F4BE949CF9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631"/>
          <a:stretch/>
        </p:blipFill>
        <p:spPr>
          <a:xfrm>
            <a:off x="5285084" y="2264872"/>
            <a:ext cx="6685244" cy="429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2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2082A5-AA17-48F8-97FE-ABDCC0D1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334298"/>
          </a:xfrm>
        </p:spPr>
        <p:txBody>
          <a:bodyPr>
            <a:normAutofit/>
          </a:bodyPr>
          <a:lstStyle/>
          <a:p>
            <a:r>
              <a:rPr lang="ru-RU" sz="3200" b="1" dirty="0"/>
              <a:t>Естественный ключ (</a:t>
            </a:r>
            <a:r>
              <a:rPr lang="ru-RU" sz="3200" b="1" dirty="0" err="1"/>
              <a:t>natural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, </a:t>
            </a:r>
            <a:r>
              <a:rPr lang="ru-RU" sz="3200" b="1" dirty="0" err="1"/>
              <a:t>business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) </a:t>
            </a:r>
            <a:r>
              <a:rPr lang="ru-RU" sz="3200" dirty="0"/>
              <a:t>— ключ, построенный на множестве атрибутов отношения, несущих смысловую нагрузку.</a:t>
            </a:r>
          </a:p>
          <a:p>
            <a:endParaRPr lang="ru-RU" sz="3200" dirty="0"/>
          </a:p>
          <a:p>
            <a:r>
              <a:rPr lang="ru-RU" sz="3200" b="1" dirty="0"/>
              <a:t>Искусственный ключ, суррогатный ключ (</a:t>
            </a:r>
            <a:r>
              <a:rPr lang="ru-RU" sz="3200" b="1" dirty="0" err="1"/>
              <a:t>surrogate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) </a:t>
            </a:r>
            <a:r>
              <a:rPr lang="ru-RU" sz="3200" dirty="0"/>
              <a:t>— ключ, построенный на атрибуте, искусственно добавленном в отношение с единственной целью — гарантированно идентифицировать кортежи отношения.</a:t>
            </a:r>
          </a:p>
          <a:p>
            <a:endParaRPr lang="ru-RU" sz="3200" dirty="0"/>
          </a:p>
          <a:p>
            <a:r>
              <a:rPr lang="ru-RU" sz="3200" b="1" dirty="0"/>
              <a:t>Интеллектуальный ключ (</a:t>
            </a:r>
            <a:r>
              <a:rPr lang="ru-RU" sz="3200" b="1" dirty="0" err="1"/>
              <a:t>intelligent</a:t>
            </a:r>
            <a:r>
              <a:rPr lang="ru-RU" sz="3200" b="1" dirty="0"/>
              <a:t> </a:t>
            </a:r>
            <a:r>
              <a:rPr lang="ru-RU" sz="3200" b="1" dirty="0" err="1"/>
              <a:t>key</a:t>
            </a:r>
            <a:r>
              <a:rPr lang="ru-RU" sz="3200" b="1" dirty="0"/>
              <a:t>) </a:t>
            </a:r>
            <a:r>
              <a:rPr lang="ru-RU" sz="3200" dirty="0"/>
              <a:t>— ключ, значения которого не только идентифицируют кортежи отношения, но и несут дополнительную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422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991</Words>
  <Application>Microsoft Office PowerPoint</Application>
  <PresentationFormat>Широкоэкранный</PresentationFormat>
  <Paragraphs>69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Тема Office</vt:lpstr>
      <vt:lpstr>Ключи, связи. </vt:lpstr>
      <vt:lpstr>Ключи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Создание ключей.</vt:lpstr>
      <vt:lpstr>Презентация PowerPoint</vt:lpstr>
      <vt:lpstr>Презентация PowerPoint</vt:lpstr>
      <vt:lpstr>Связи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DDL?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Елизавета Быковская</dc:creator>
  <cp:lastModifiedBy>Елизавета Быковская</cp:lastModifiedBy>
  <cp:revision>11</cp:revision>
  <dcterms:created xsi:type="dcterms:W3CDTF">2023-11-20T10:25:32Z</dcterms:created>
  <dcterms:modified xsi:type="dcterms:W3CDTF">2023-11-21T05:57:51Z</dcterms:modified>
</cp:coreProperties>
</file>