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5" r:id="rId9"/>
    <p:sldId id="286" r:id="rId10"/>
    <p:sldId id="287" r:id="rId11"/>
    <p:sldId id="284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8" r:id="rId22"/>
    <p:sldId id="297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7" r:id="rId31"/>
    <p:sldId id="310" r:id="rId32"/>
    <p:sldId id="316" r:id="rId33"/>
    <p:sldId id="317" r:id="rId34"/>
    <p:sldId id="318" r:id="rId35"/>
    <p:sldId id="311" r:id="rId36"/>
    <p:sldId id="319" r:id="rId37"/>
    <p:sldId id="312" r:id="rId38"/>
    <p:sldId id="313" r:id="rId39"/>
    <p:sldId id="314" r:id="rId40"/>
    <p:sldId id="309" r:id="rId41"/>
    <p:sldId id="322" r:id="rId42"/>
    <p:sldId id="323" r:id="rId43"/>
    <p:sldId id="320" r:id="rId44"/>
    <p:sldId id="321" r:id="rId45"/>
    <p:sldId id="325" r:id="rId46"/>
    <p:sldId id="355" r:id="rId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3553-1A34-42CA-A1BA-53973397C88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2701F-23B4-40C5-A6EB-7D9FEE5C0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4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8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40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2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05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3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8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0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1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1055-B243-4D03-9E02-2FFEA6501D80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B2BB-5C37-4B5E-8975-E9A91B18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1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Нормальные формы отношений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5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4" y="120084"/>
            <a:ext cx="11107615" cy="773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Аномалии удаления (</a:t>
            </a:r>
            <a:r>
              <a:rPr lang="en-US" sz="2400" b="1" dirty="0"/>
              <a:t>DELETE)</a:t>
            </a:r>
            <a:r>
              <a:rPr lang="ru-RU" sz="2400" b="1" dirty="0"/>
              <a:t> в</a:t>
            </a:r>
            <a:r>
              <a:rPr lang="ru-RU" sz="2400" dirty="0"/>
              <a:t> отношении </a:t>
            </a:r>
            <a:r>
              <a:rPr lang="ru-RU" sz="2400" b="1" dirty="0"/>
              <a:t>СОТРУДНИКИ_ОТДЕЛЫ_ПРОЕКТЫ</a:t>
            </a:r>
            <a:r>
              <a:rPr lang="ru-RU" sz="2400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61377"/>
              </p:ext>
            </p:extLst>
          </p:nvPr>
        </p:nvGraphicFramePr>
        <p:xfrm>
          <a:off x="246184" y="506944"/>
          <a:ext cx="11107614" cy="2455788"/>
        </p:xfrm>
        <a:graphic>
          <a:graphicData uri="http://schemas.openxmlformats.org/drawingml/2006/table">
            <a:tbl>
              <a:tblPr/>
              <a:tblGrid>
                <a:gridCol w="158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Н_ПРО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ПРОЕКТ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Н_ЗАДАН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1534" y="3197234"/>
            <a:ext cx="119458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Если закрыть проект "Космос" и удалить все строки, в которых он встречается, то будут потеряны все данные о сотруднике Петрове.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Если удалить сотрудника Сидорова, то будет потеряна информация о том, что в отделе номер 2 находится телефон 33-22-11.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Если по проекту временно прекращены работы, то при удалении данных о работах по этому проекту будут удалены и данные о самом проекте (наименование проекта). При этом если был сотрудник, который работал только над этим проектом, то будут потеряны и данные об этом сотруднике.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184" y="5266161"/>
            <a:ext cx="11756519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u="sng" dirty="0"/>
              <a:t>Причина аномалии</a:t>
            </a:r>
            <a:r>
              <a:rPr lang="ru-RU" dirty="0"/>
              <a:t> - хранение в одном отношении разнородной информации (и о сотрудниках, и о проектах, и о работах по проекту). </a:t>
            </a:r>
          </a:p>
          <a:p>
            <a:r>
              <a:rPr lang="ru-RU" u="sng" dirty="0"/>
              <a:t>Вывод</a:t>
            </a:r>
            <a:r>
              <a:rPr lang="ru-RU" dirty="0"/>
              <a:t> - логическая модель данных неадекватна модели предметной области. База данных, основанная на такой модели, будет работать неправильно. </a:t>
            </a:r>
          </a:p>
          <a:p>
            <a:pPr algn="ctr"/>
            <a:r>
              <a:rPr lang="ru-RU" sz="2400" dirty="0"/>
              <a:t>1НФ недостаточно  для правильного моделирования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179363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4786"/>
            <a:ext cx="10515600" cy="549275"/>
          </a:xfrm>
        </p:spPr>
        <p:txBody>
          <a:bodyPr>
            <a:normAutofit/>
          </a:bodyPr>
          <a:lstStyle/>
          <a:p>
            <a:r>
              <a:rPr lang="ru-RU" sz="3200" b="1" dirty="0"/>
              <a:t>Определение функциональной зависимости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37" y="813026"/>
            <a:ext cx="11400693" cy="41271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i="1" dirty="0"/>
              <a:t>Определение 1</a:t>
            </a:r>
            <a:r>
              <a:rPr lang="ru-RU" sz="2600" dirty="0"/>
              <a:t>. </a:t>
            </a:r>
          </a:p>
          <a:p>
            <a:pPr marL="0" indent="0">
              <a:buNone/>
            </a:pPr>
            <a:r>
              <a:rPr lang="ru-RU" sz="2600" dirty="0"/>
              <a:t>Пусть </a:t>
            </a:r>
            <a:r>
              <a:rPr lang="en-US" sz="2600" b="1" dirty="0"/>
              <a:t>R</a:t>
            </a:r>
            <a:r>
              <a:rPr lang="en-US" sz="2600" dirty="0"/>
              <a:t> – </a:t>
            </a:r>
            <a:r>
              <a:rPr lang="ru-RU" sz="2600" dirty="0"/>
              <a:t>отношение. Множество атрибутов </a:t>
            </a:r>
            <a:r>
              <a:rPr lang="en-US" sz="2600" b="1" dirty="0"/>
              <a:t>Y</a:t>
            </a:r>
            <a:r>
              <a:rPr lang="ru-RU" sz="2600" dirty="0"/>
              <a:t> функционально зависимо от множества атрибутов </a:t>
            </a:r>
            <a:r>
              <a:rPr lang="en-US" sz="2600" b="1" dirty="0"/>
              <a:t>X</a:t>
            </a:r>
            <a:r>
              <a:rPr lang="en-US" sz="2600" dirty="0"/>
              <a:t> </a:t>
            </a:r>
            <a:r>
              <a:rPr lang="ru-RU" sz="2600" dirty="0"/>
              <a:t>тогда и только тогда, когда для любого состояния отношения </a:t>
            </a:r>
            <a:r>
              <a:rPr lang="en-US" sz="2600" b="1" dirty="0"/>
              <a:t>R</a:t>
            </a:r>
            <a:r>
              <a:rPr lang="en-US" sz="2600" dirty="0"/>
              <a:t> </a:t>
            </a:r>
            <a:r>
              <a:rPr lang="ru-RU" sz="2600" dirty="0"/>
              <a:t>для любых кортежей </a:t>
            </a:r>
            <a:r>
              <a:rPr lang="en-US" sz="2600" b="1" dirty="0"/>
              <a:t>r1, r2 </a:t>
            </a:r>
            <a:r>
              <a:rPr lang="ru-RU" sz="2600" b="1" dirty="0"/>
              <a:t>∈</a:t>
            </a:r>
            <a:r>
              <a:rPr lang="en-US" sz="2600" b="1" dirty="0"/>
              <a:t>R </a:t>
            </a:r>
            <a:r>
              <a:rPr lang="ru-RU" sz="2600" dirty="0"/>
              <a:t>из того, что </a:t>
            </a:r>
            <a:r>
              <a:rPr lang="en-US" sz="2600" b="1" dirty="0"/>
              <a:t>r1.X=r2.X</a:t>
            </a:r>
            <a:r>
              <a:rPr lang="en-US" sz="2600" dirty="0"/>
              <a:t> </a:t>
            </a:r>
            <a:r>
              <a:rPr lang="ru-RU" sz="2600" dirty="0"/>
              <a:t>следует, что </a:t>
            </a:r>
            <a:r>
              <a:rPr lang="en-US" sz="2600" b="1" dirty="0"/>
              <a:t>r1.Y=r2.Y</a:t>
            </a:r>
          </a:p>
          <a:p>
            <a:pPr marL="0" indent="0">
              <a:buNone/>
            </a:pPr>
            <a:r>
              <a:rPr lang="ru-RU" sz="2600" dirty="0"/>
              <a:t>(т. е. во всех кортежах, имеющих одинаковые значения атрибутов </a:t>
            </a:r>
            <a:r>
              <a:rPr lang="en-US" sz="2600" dirty="0"/>
              <a:t>X</a:t>
            </a:r>
            <a:r>
              <a:rPr lang="ru-RU" sz="2600" dirty="0"/>
              <a:t>, значения атрибутов </a:t>
            </a:r>
            <a:r>
              <a:rPr lang="en-US" sz="2600" dirty="0"/>
              <a:t> Y</a:t>
            </a:r>
            <a:r>
              <a:rPr lang="ru-RU" sz="2600" dirty="0"/>
              <a:t> также совпадают в любом состоянии отношения</a:t>
            </a:r>
            <a:r>
              <a:rPr lang="en-US" sz="2600" dirty="0"/>
              <a:t> R</a:t>
            </a:r>
            <a:r>
              <a:rPr lang="ru-RU" sz="2600" dirty="0"/>
              <a:t>)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X </a:t>
            </a:r>
            <a:r>
              <a:rPr lang="ru-RU" sz="2600" dirty="0"/>
              <a:t>функционально определяет</a:t>
            </a:r>
            <a:r>
              <a:rPr lang="en-US" sz="2600" dirty="0"/>
              <a:t> Y:    X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Y</a:t>
            </a:r>
          </a:p>
          <a:p>
            <a:pPr marL="0" indent="0">
              <a:buNone/>
            </a:pPr>
            <a:r>
              <a:rPr lang="ru-RU" sz="2600" u="sng" dirty="0"/>
              <a:t>Замечание</a:t>
            </a:r>
            <a:r>
              <a:rPr lang="ru-RU" sz="2600" dirty="0"/>
              <a:t>. Если атрибуты</a:t>
            </a:r>
            <a:r>
              <a:rPr lang="en-US" sz="2600" dirty="0"/>
              <a:t> X </a:t>
            </a:r>
            <a:r>
              <a:rPr lang="ru-RU" sz="2600" dirty="0"/>
              <a:t>составляют потенциальный ключ отношения </a:t>
            </a:r>
            <a:r>
              <a:rPr lang="en-US" sz="2600" dirty="0"/>
              <a:t>R</a:t>
            </a:r>
            <a:r>
              <a:rPr lang="ru-RU" sz="2600" dirty="0"/>
              <a:t>,</a:t>
            </a:r>
            <a:r>
              <a:rPr lang="en-US" sz="2600" dirty="0"/>
              <a:t> </a:t>
            </a:r>
            <a:r>
              <a:rPr lang="ru-RU" sz="2600" dirty="0"/>
              <a:t>то любой атрибут отношения </a:t>
            </a:r>
            <a:r>
              <a:rPr lang="en-US" sz="2600" dirty="0"/>
              <a:t>R</a:t>
            </a:r>
            <a:r>
              <a:rPr lang="ru-RU" sz="2600" dirty="0"/>
              <a:t> функционально зависит от </a:t>
            </a:r>
            <a:r>
              <a:rPr lang="en-US" sz="2600" dirty="0"/>
              <a:t>X</a:t>
            </a:r>
            <a:r>
              <a:rPr lang="ru-RU" sz="2600" dirty="0"/>
              <a:t>.</a:t>
            </a:r>
            <a:endParaRPr lang="en-US" sz="2600" dirty="0"/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39" y="4568863"/>
            <a:ext cx="11114088" cy="2202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30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338" y="259618"/>
            <a:ext cx="10515600" cy="68995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+mn-lt"/>
              </a:rPr>
              <a:t>Функциональные зависимости в отношении СОТРУДНИКИ_ОТДЕЛЫ_ПРОЕКТЫ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338" y="949568"/>
            <a:ext cx="7787887" cy="57111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Зависимость атрибутов от ключа отношения: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{</a:t>
            </a:r>
            <a:r>
              <a:rPr lang="ru-RU" sz="8000" b="1" i="1" dirty="0"/>
              <a:t>Н_СОТР</a:t>
            </a:r>
            <a:r>
              <a:rPr lang="ru-RU" sz="8000" b="1" dirty="0"/>
              <a:t>, </a:t>
            </a:r>
            <a:r>
              <a:rPr lang="ru-RU" sz="8000" b="1" i="1" dirty="0"/>
              <a:t>Н_ПРО</a:t>
            </a:r>
            <a:r>
              <a:rPr lang="ru-RU" sz="8000" b="1" dirty="0"/>
              <a:t>} </a:t>
            </a:r>
            <a:r>
              <a:rPr lang="ru-RU" sz="8000" b="1" dirty="0">
                <a:sym typeface="Wingdings" panose="05000000000000000000" pitchFamily="2" charset="2"/>
              </a:rPr>
              <a:t> ФАМ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{</a:t>
            </a:r>
            <a:r>
              <a:rPr lang="ru-RU" sz="8000" b="1" i="1" dirty="0"/>
              <a:t>Н_СОТР</a:t>
            </a:r>
            <a:r>
              <a:rPr lang="ru-RU" sz="8000" b="1" dirty="0"/>
              <a:t>, </a:t>
            </a:r>
            <a:r>
              <a:rPr lang="ru-RU" sz="8000" b="1" i="1" dirty="0"/>
              <a:t>Н_ПРО</a:t>
            </a:r>
            <a:r>
              <a:rPr lang="ru-RU" sz="8000" b="1" dirty="0"/>
              <a:t>} </a:t>
            </a:r>
            <a:r>
              <a:rPr lang="ru-RU" sz="8000" b="1" dirty="0">
                <a:sym typeface="Wingdings" panose="05000000000000000000" pitchFamily="2" charset="2"/>
              </a:rPr>
              <a:t> Н_ОТД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{</a:t>
            </a:r>
            <a:r>
              <a:rPr lang="ru-RU" sz="8000" b="1" i="1" dirty="0"/>
              <a:t>Н_СОТР</a:t>
            </a:r>
            <a:r>
              <a:rPr lang="ru-RU" sz="8000" b="1" dirty="0"/>
              <a:t>, </a:t>
            </a:r>
            <a:r>
              <a:rPr lang="ru-RU" sz="8000" b="1" i="1" dirty="0"/>
              <a:t>Н_ПРО</a:t>
            </a:r>
            <a:r>
              <a:rPr lang="ru-RU" sz="8000" b="1" dirty="0"/>
              <a:t>} </a:t>
            </a:r>
            <a:r>
              <a:rPr lang="ru-RU" sz="8000" b="1" dirty="0">
                <a:sym typeface="Wingdings" panose="05000000000000000000" pitchFamily="2" charset="2"/>
              </a:rPr>
              <a:t> ТЕЛ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{</a:t>
            </a:r>
            <a:r>
              <a:rPr lang="ru-RU" sz="8000" b="1" i="1" dirty="0"/>
              <a:t>Н_СОТР</a:t>
            </a:r>
            <a:r>
              <a:rPr lang="ru-RU" sz="8000" b="1" dirty="0"/>
              <a:t>, </a:t>
            </a:r>
            <a:r>
              <a:rPr lang="ru-RU" sz="8000" b="1" i="1" dirty="0"/>
              <a:t>Н_ПРО</a:t>
            </a:r>
            <a:r>
              <a:rPr lang="ru-RU" sz="8000" b="1" dirty="0"/>
              <a:t>} </a:t>
            </a:r>
            <a:r>
              <a:rPr lang="ru-RU" sz="8000" b="1" dirty="0">
                <a:sym typeface="Wingdings" panose="05000000000000000000" pitchFamily="2" charset="2"/>
              </a:rPr>
              <a:t> ПРОЕКТ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{</a:t>
            </a:r>
            <a:r>
              <a:rPr lang="ru-RU" sz="8000" b="1" i="1" dirty="0"/>
              <a:t>Н_СОТР</a:t>
            </a:r>
            <a:r>
              <a:rPr lang="ru-RU" sz="8000" b="1" dirty="0"/>
              <a:t>, </a:t>
            </a:r>
            <a:r>
              <a:rPr lang="ru-RU" sz="8000" b="1" i="1" dirty="0"/>
              <a:t>Н_ПРО</a:t>
            </a:r>
            <a:r>
              <a:rPr lang="ru-RU" sz="8000" b="1" dirty="0"/>
              <a:t>} </a:t>
            </a:r>
            <a:r>
              <a:rPr lang="ru-RU" sz="8000" b="1" dirty="0">
                <a:sym typeface="Wingdings" panose="05000000000000000000" pitchFamily="2" charset="2"/>
              </a:rPr>
              <a:t> Н_ЗАДАН</a:t>
            </a:r>
          </a:p>
          <a:p>
            <a:pPr marL="0" indent="0">
              <a:buNone/>
            </a:pPr>
            <a:endParaRPr lang="ru-RU" sz="32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8000" dirty="0"/>
              <a:t>Зависимость атрибутов, характеризующих сотрудника от табельного номера сотрудника:</a:t>
            </a:r>
          </a:p>
          <a:p>
            <a:pPr marL="0" indent="0">
              <a:buNone/>
            </a:pPr>
            <a:r>
              <a:rPr lang="ru-RU" sz="8000" b="1" i="1" dirty="0"/>
              <a:t>Н_СОТР</a:t>
            </a:r>
            <a:r>
              <a:rPr lang="ru-RU" sz="8000" b="1" i="1" dirty="0">
                <a:sym typeface="Wingdings" panose="05000000000000000000" pitchFamily="2" charset="2"/>
              </a:rPr>
              <a:t> ФИО</a:t>
            </a:r>
            <a:endParaRPr lang="ru-RU" sz="8000" b="1" i="1" dirty="0"/>
          </a:p>
          <a:p>
            <a:pPr marL="0" indent="0">
              <a:buNone/>
            </a:pPr>
            <a:r>
              <a:rPr lang="ru-RU" sz="8000" b="1" i="1" dirty="0"/>
              <a:t>Н_СОТР</a:t>
            </a:r>
            <a:r>
              <a:rPr lang="ru-RU" sz="8000" b="1" i="1" dirty="0">
                <a:sym typeface="Wingdings" panose="05000000000000000000" pitchFamily="2" charset="2"/>
              </a:rPr>
              <a:t>  Н_ОТД</a:t>
            </a:r>
            <a:endParaRPr lang="ru-RU" sz="8000" b="1" i="1" dirty="0"/>
          </a:p>
          <a:p>
            <a:pPr marL="0" indent="0">
              <a:buNone/>
            </a:pPr>
            <a:r>
              <a:rPr lang="ru-RU" sz="8000" b="1" i="1" dirty="0"/>
              <a:t>Н_СОТР</a:t>
            </a:r>
            <a:r>
              <a:rPr lang="ru-RU" sz="8000" b="1" i="1" dirty="0">
                <a:sym typeface="Wingdings" panose="05000000000000000000" pitchFamily="2" charset="2"/>
              </a:rPr>
              <a:t>  ТЕЛ</a:t>
            </a:r>
          </a:p>
          <a:p>
            <a:pPr marL="0" indent="0">
              <a:buNone/>
            </a:pPr>
            <a:endParaRPr lang="ru-RU" sz="32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8000" dirty="0"/>
              <a:t>Зависимость наименования проекта от номера проекта:</a:t>
            </a:r>
          </a:p>
          <a:p>
            <a:pPr marL="0" indent="0">
              <a:buNone/>
            </a:pPr>
            <a:r>
              <a:rPr lang="ru-RU" sz="8000" b="1" i="1" dirty="0"/>
              <a:t>Н_ПРО </a:t>
            </a:r>
            <a:r>
              <a:rPr lang="ru-RU" sz="8000" b="1" i="1" dirty="0">
                <a:sym typeface="Wingdings" panose="05000000000000000000" pitchFamily="2" charset="2"/>
              </a:rPr>
              <a:t> ПРОЕКТ</a:t>
            </a:r>
          </a:p>
          <a:p>
            <a:pPr marL="0" indent="0">
              <a:buNone/>
            </a:pPr>
            <a:endParaRPr lang="ru-RU" sz="32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8000" dirty="0"/>
              <a:t>Зависимость номера телефона от номера отдела:</a:t>
            </a:r>
          </a:p>
          <a:p>
            <a:pPr marL="0" indent="0">
              <a:buNone/>
            </a:pPr>
            <a:r>
              <a:rPr lang="ru-RU" sz="8000" b="1" dirty="0">
                <a:sym typeface="Wingdings" panose="05000000000000000000" pitchFamily="2" charset="2"/>
              </a:rPr>
              <a:t>Н_ОТД</a:t>
            </a:r>
            <a:r>
              <a:rPr lang="ru-RU" sz="8000" b="1" i="1" dirty="0">
                <a:sym typeface="Wingdings" panose="05000000000000000000" pitchFamily="2" charset="2"/>
              </a:rPr>
              <a:t>  ТЕЛ</a:t>
            </a:r>
            <a:endParaRPr lang="ru-RU" sz="8000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u-RU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39225" y="865659"/>
            <a:ext cx="3751385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0" i="0" u="sng" dirty="0">
                <a:solidFill>
                  <a:srgbClr val="000000"/>
                </a:solidFill>
                <a:effectLst/>
              </a:rPr>
              <a:t>Замечание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</a:rPr>
              <a:t>. </a:t>
            </a:r>
          </a:p>
          <a:p>
            <a:r>
              <a:rPr lang="ru-RU" dirty="0"/>
              <a:t>Функциональная зависимость - </a:t>
            </a:r>
            <a:r>
              <a:rPr lang="ru-RU" i="1" dirty="0"/>
              <a:t>семантическое понятие</a:t>
            </a:r>
          </a:p>
          <a:p>
            <a:endParaRPr lang="ru-RU" i="1" dirty="0">
              <a:solidFill>
                <a:srgbClr val="000000"/>
              </a:solidFill>
            </a:endParaRPr>
          </a:p>
          <a:p>
            <a:r>
              <a:rPr lang="ru-RU" dirty="0"/>
              <a:t>Она возникает, когда по значениям одних данных в предметной области можно определить значения других данных.</a:t>
            </a:r>
          </a:p>
          <a:p>
            <a:endParaRPr lang="ru-RU" dirty="0">
              <a:solidFill>
                <a:srgbClr val="000000"/>
              </a:solidFill>
            </a:endParaRP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</a:rPr>
              <a:t>Приведенные функциональные зависимости </a:t>
            </a:r>
            <a:r>
              <a:rPr lang="ru-RU" b="0" i="1" u="none" strike="noStrike" dirty="0">
                <a:solidFill>
                  <a:srgbClr val="000000"/>
                </a:solidFill>
                <a:effectLst/>
              </a:rPr>
              <a:t>не выведены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</a:rPr>
              <a:t> из внешнего вида отношения, приведенного в таблице. </a:t>
            </a:r>
          </a:p>
          <a:p>
            <a:endParaRPr lang="ru-RU" dirty="0">
              <a:solidFill>
                <a:srgbClr val="000000"/>
              </a:solidFill>
            </a:endParaRP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</a:rPr>
              <a:t>Эти зависимости отражают взаимосвязи, </a:t>
            </a:r>
            <a:r>
              <a:rPr lang="ru-RU" b="0" i="1" u="none" strike="noStrike" dirty="0">
                <a:solidFill>
                  <a:srgbClr val="000000"/>
                </a:solidFill>
                <a:effectLst/>
              </a:rPr>
              <a:t>обнаруженные между объектами предметной области </a:t>
            </a:r>
            <a:r>
              <a:rPr lang="ru-RU" b="0" i="0" u="none" strike="noStrike" dirty="0">
                <a:solidFill>
                  <a:srgbClr val="000000"/>
                </a:solidFill>
                <a:effectLst/>
              </a:rPr>
              <a:t>и являются дополнительными ограничениями, определяемыми предметной областью.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52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508" y="243010"/>
            <a:ext cx="10515600" cy="8824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Функциональные зависимости отношений </a:t>
            </a:r>
            <a:br>
              <a:rPr lang="en-US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и математическое понятие функциональной зависимости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508" y="1125414"/>
            <a:ext cx="11705492" cy="5380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i="1" dirty="0"/>
              <a:t>Определение 2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Функциональная зависимость  в математике </a:t>
            </a:r>
            <a:r>
              <a:rPr lang="en-US" sz="2000" dirty="0"/>
              <a:t>f : X</a:t>
            </a:r>
            <a:r>
              <a:rPr lang="en-US" sz="2000" dirty="0">
                <a:sym typeface="Wingdings" panose="05000000000000000000" pitchFamily="2" charset="2"/>
              </a:rPr>
              <a:t>Y </a:t>
            </a:r>
            <a:r>
              <a:rPr lang="ru-RU" sz="2000" dirty="0">
                <a:sym typeface="Wingdings" panose="05000000000000000000" pitchFamily="2" charset="2"/>
              </a:rPr>
              <a:t>или </a:t>
            </a:r>
            <a:r>
              <a:rPr lang="en-US" sz="2000" dirty="0">
                <a:sym typeface="Wingdings" panose="05000000000000000000" pitchFamily="2" charset="2"/>
              </a:rPr>
              <a:t>y=f(x)</a:t>
            </a:r>
          </a:p>
          <a:p>
            <a:pPr marL="0" indent="0">
              <a:buNone/>
            </a:pPr>
            <a:r>
              <a:rPr lang="ru-RU" sz="2000" dirty="0"/>
              <a:t>- каждому элементу </a:t>
            </a:r>
            <a:r>
              <a:rPr lang="en-US" sz="2000" dirty="0"/>
              <a:t>x </a:t>
            </a:r>
            <a:r>
              <a:rPr lang="ru-RU" sz="2000" dirty="0"/>
              <a:t>∈ </a:t>
            </a:r>
            <a:r>
              <a:rPr lang="en-US" sz="2000" dirty="0"/>
              <a:t>X </a:t>
            </a:r>
            <a:r>
              <a:rPr lang="ru-RU" sz="2000" dirty="0"/>
              <a:t>ставится в соответствие один и только один элемент </a:t>
            </a:r>
            <a:r>
              <a:rPr lang="en-US" sz="2000" dirty="0"/>
              <a:t>y</a:t>
            </a:r>
            <a:r>
              <a:rPr lang="ru-RU" sz="2000" dirty="0"/>
              <a:t> ∈ </a:t>
            </a:r>
            <a:r>
              <a:rPr lang="en-US" sz="2000" dirty="0"/>
              <a:t>Y.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Правило</a:t>
            </a:r>
            <a:r>
              <a:rPr lang="en-US" sz="2000" dirty="0"/>
              <a:t> f  </a:t>
            </a:r>
            <a:r>
              <a:rPr lang="ru-RU" sz="2000" dirty="0"/>
              <a:t>может быть задано любым способом - в виде формулы (чаще всего), </a:t>
            </a:r>
            <a:r>
              <a:rPr lang="ru-RU" sz="2000" b="1" dirty="0"/>
              <a:t>при помощи таблицы значений</a:t>
            </a:r>
            <a:r>
              <a:rPr lang="ru-RU" sz="2000" dirty="0"/>
              <a:t>, при помощи графика, текстовым описанием и т.д.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/>
              <a:t>Функциональная зависимость атрибутов отношения тоже </a:t>
            </a:r>
            <a:r>
              <a:rPr lang="ru-RU" sz="2000" b="1" i="1" dirty="0"/>
              <a:t>напоминает</a:t>
            </a:r>
            <a:r>
              <a:rPr lang="ru-RU" sz="2000" dirty="0"/>
              <a:t> это определение. </a:t>
            </a:r>
            <a:endParaRPr lang="en-US" sz="2000" dirty="0"/>
          </a:p>
          <a:p>
            <a:r>
              <a:rPr lang="ru-RU" sz="2000" dirty="0"/>
              <a:t>В качестве области определения выступает домен, на котором определен атрибут</a:t>
            </a:r>
            <a:r>
              <a:rPr lang="en-US" sz="2000" dirty="0"/>
              <a:t> X </a:t>
            </a:r>
            <a:r>
              <a:rPr lang="ru-RU" sz="2000" dirty="0"/>
              <a:t>(или декартово произведение доменов, если</a:t>
            </a:r>
            <a:r>
              <a:rPr lang="en-US" sz="2000" dirty="0"/>
              <a:t> X </a:t>
            </a:r>
            <a:r>
              <a:rPr lang="ru-RU" sz="2000" dirty="0"/>
              <a:t>является множеством атрибутов) </a:t>
            </a:r>
          </a:p>
          <a:p>
            <a:r>
              <a:rPr lang="ru-RU" sz="2000" dirty="0"/>
              <a:t>В качестве множества значений выступает домен, на котором определен атрибут </a:t>
            </a:r>
            <a:r>
              <a:rPr lang="en-US" sz="2000" dirty="0"/>
              <a:t> Y </a:t>
            </a:r>
            <a:r>
              <a:rPr lang="ru-RU" sz="2000" dirty="0"/>
              <a:t> (или декартово произведение доменов) </a:t>
            </a:r>
          </a:p>
          <a:p>
            <a:r>
              <a:rPr lang="ru-RU" sz="2000" dirty="0"/>
              <a:t>Правило</a:t>
            </a:r>
            <a:r>
              <a:rPr lang="en-US" sz="2000" dirty="0"/>
              <a:t> f </a:t>
            </a:r>
            <a:r>
              <a:rPr lang="ru-RU" sz="2000" dirty="0"/>
              <a:t>реализуется следующим алгоритмом - 1) по данному значению атрибута </a:t>
            </a:r>
            <a:r>
              <a:rPr lang="en-US" sz="2000" dirty="0"/>
              <a:t> X </a:t>
            </a:r>
            <a:r>
              <a:rPr lang="ru-RU" sz="2000" dirty="0"/>
              <a:t>найти </a:t>
            </a:r>
            <a:r>
              <a:rPr lang="ru-RU" sz="2000" i="1" dirty="0"/>
              <a:t>любой</a:t>
            </a:r>
            <a:r>
              <a:rPr lang="ru-RU" sz="2000" dirty="0"/>
              <a:t> кортеж отношения, содержащий это значение, 2) значение атрибута</a:t>
            </a:r>
            <a:r>
              <a:rPr lang="en-US" sz="2000" dirty="0"/>
              <a:t> Y </a:t>
            </a:r>
            <a:r>
              <a:rPr lang="ru-RU" sz="2000" dirty="0"/>
              <a:t>в этом кортеже и будет значением функциональной зависимости, соответствующим данному </a:t>
            </a:r>
            <a:r>
              <a:rPr lang="en-US" sz="2000" dirty="0"/>
              <a:t> X</a:t>
            </a:r>
            <a:r>
              <a:rPr lang="ru-RU" sz="2000" dirty="0"/>
              <a:t> . Определение функциональной зависимости в отношении гарантирует, что найденное значение </a:t>
            </a:r>
            <a:r>
              <a:rPr lang="en-US" sz="2000" dirty="0"/>
              <a:t>Y </a:t>
            </a:r>
            <a:r>
              <a:rPr lang="ru-RU" sz="2000" dirty="0"/>
              <a:t>н</a:t>
            </a:r>
            <a:r>
              <a:rPr lang="ru-RU" sz="2000" i="1" dirty="0"/>
              <a:t>е зависит от выбора кортежа</a:t>
            </a:r>
            <a:r>
              <a:rPr lang="ru-RU" sz="2000" dirty="0"/>
              <a:t>, поэтому правило</a:t>
            </a:r>
            <a:r>
              <a:rPr lang="en-US" sz="2000" dirty="0"/>
              <a:t> f </a:t>
            </a:r>
            <a:r>
              <a:rPr lang="ru-RU" sz="2000" dirty="0"/>
              <a:t>определено корректно.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65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508" y="243010"/>
            <a:ext cx="10515600" cy="8824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Функциональные зависимости отношений </a:t>
            </a:r>
            <a:br>
              <a:rPr lang="en-US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и математическое понятие функциональной зависимости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508" y="1125414"/>
            <a:ext cx="11705492" cy="3119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Отличие от математического понятия </a:t>
            </a:r>
            <a:r>
              <a:rPr lang="ru-RU" sz="2000" b="1" dirty="0">
                <a:latin typeface="+mn-lt"/>
              </a:rPr>
              <a:t>функциональной зависимости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В </a:t>
            </a:r>
            <a:r>
              <a:rPr lang="ru-RU" sz="2000" u="sng" dirty="0"/>
              <a:t>математике </a:t>
            </a:r>
            <a:r>
              <a:rPr lang="ru-RU" sz="2000" dirty="0"/>
              <a:t>для фиксированного значения </a:t>
            </a:r>
            <a:r>
              <a:rPr lang="en-US" sz="2000" dirty="0"/>
              <a:t>x </a:t>
            </a:r>
            <a:r>
              <a:rPr lang="ru-RU" sz="2000" dirty="0"/>
              <a:t>∈</a:t>
            </a:r>
            <a:r>
              <a:rPr lang="en-US" sz="2000" dirty="0"/>
              <a:t> X </a:t>
            </a:r>
            <a:r>
              <a:rPr lang="ru-RU" sz="2000" dirty="0"/>
              <a:t>соответствующее значение функции</a:t>
            </a:r>
            <a:r>
              <a:rPr lang="en-US" sz="2000" dirty="0"/>
              <a:t> y=f(x) </a:t>
            </a:r>
            <a:r>
              <a:rPr lang="ru-RU" sz="2000" dirty="0"/>
              <a:t>всегда </a:t>
            </a:r>
            <a:r>
              <a:rPr lang="ru-RU" sz="2000" b="1" dirty="0"/>
              <a:t>одно и то же.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В </a:t>
            </a:r>
            <a:r>
              <a:rPr lang="ru-RU" sz="2000" u="sng" dirty="0"/>
              <a:t>отношениях </a:t>
            </a:r>
            <a:r>
              <a:rPr lang="ru-RU" sz="2000" dirty="0"/>
              <a:t>значение зависимого атрибута может принимать </a:t>
            </a:r>
            <a:r>
              <a:rPr lang="ru-RU" sz="2000" b="1" i="1" dirty="0"/>
              <a:t>различные</a:t>
            </a:r>
            <a:r>
              <a:rPr lang="ru-RU" sz="2000" b="1" dirty="0"/>
              <a:t> значения в различных состояниях базы данных</a:t>
            </a:r>
            <a:r>
              <a:rPr lang="ru-RU" sz="2000" dirty="0"/>
              <a:t>. 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Понятие функциональной зависимости атрибутов нельзя считать полностью эквивалентным математическому понятию функциональной зависимости, </a:t>
            </a:r>
          </a:p>
          <a:p>
            <a:pPr marL="0" indent="0">
              <a:buNone/>
            </a:pPr>
            <a:r>
              <a:rPr lang="ru-RU" sz="2000" dirty="0"/>
              <a:t>т.к. значение этой </a:t>
            </a:r>
            <a:r>
              <a:rPr lang="ru-RU" sz="2000" b="1" dirty="0"/>
              <a:t>зависимости различны при разных состояниях отношения</a:t>
            </a:r>
            <a:r>
              <a:rPr lang="ru-RU" sz="2000" dirty="0"/>
              <a:t>, и, самое главное, эти значения </a:t>
            </a:r>
            <a:r>
              <a:rPr lang="ru-RU" sz="2000" b="1" dirty="0"/>
              <a:t>могут меняться </a:t>
            </a:r>
            <a:r>
              <a:rPr lang="ru-RU" sz="2000" b="1" i="1" dirty="0"/>
              <a:t>непредсказуемо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184" y="4598272"/>
            <a:ext cx="10167487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Функциональная зависимость атрибутов утверждает лишь то, что </a:t>
            </a:r>
            <a:r>
              <a:rPr lang="ru-RU" sz="2000" b="1" dirty="0">
                <a:solidFill>
                  <a:schemeClr val="bg1"/>
                </a:solidFill>
              </a:rPr>
              <a:t>для каждого конкретного состояния базы данных </a:t>
            </a:r>
            <a:r>
              <a:rPr lang="ru-RU" sz="2000" dirty="0">
                <a:solidFill>
                  <a:schemeClr val="bg1"/>
                </a:solidFill>
              </a:rPr>
              <a:t>по значению одного атрибута (детерминанта) можно однозначно определить значение другого атрибута (зависимой части). Но конкретные значение зависимой части </a:t>
            </a:r>
            <a:r>
              <a:rPr lang="ru-RU" sz="2000" b="1" dirty="0">
                <a:solidFill>
                  <a:schemeClr val="bg1"/>
                </a:solidFill>
              </a:rPr>
              <a:t>могут быть различны в различных состояниях</a:t>
            </a:r>
            <a:r>
              <a:rPr lang="ru-RU" sz="2000" dirty="0">
                <a:solidFill>
                  <a:schemeClr val="bg1"/>
                </a:solidFill>
              </a:rPr>
              <a:t> базы данных.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0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564" y="162996"/>
            <a:ext cx="10515600" cy="689952"/>
          </a:xfrm>
        </p:spPr>
        <p:txBody>
          <a:bodyPr>
            <a:normAutofit/>
          </a:bodyPr>
          <a:lstStyle/>
          <a:p>
            <a:r>
              <a:rPr lang="ru-RU" sz="2400" b="1" dirty="0"/>
              <a:t>2НФ (Вторая Нормальная Форма)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64" y="10550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Определение 3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Отношение </a:t>
            </a:r>
            <a:r>
              <a:rPr lang="en-US" dirty="0"/>
              <a:t>R </a:t>
            </a:r>
            <a:r>
              <a:rPr lang="ru-RU" dirty="0"/>
              <a:t>находится во </a:t>
            </a:r>
            <a:r>
              <a:rPr lang="ru-RU" b="1" i="1" dirty="0"/>
              <a:t>второй нормальной форме</a:t>
            </a:r>
            <a:r>
              <a:rPr lang="ru-RU" dirty="0"/>
              <a:t> (</a:t>
            </a:r>
            <a:r>
              <a:rPr lang="ru-RU" b="1" i="1" dirty="0"/>
              <a:t>2НФ</a:t>
            </a:r>
            <a:r>
              <a:rPr lang="ru-RU" dirty="0"/>
              <a:t>) тогда и только тогда, когда отношение находится в 1НФ и </a:t>
            </a:r>
            <a:r>
              <a:rPr lang="ru-RU" i="1" dirty="0"/>
              <a:t>нет </a:t>
            </a:r>
            <a:r>
              <a:rPr lang="ru-RU" i="1" dirty="0" err="1"/>
              <a:t>неключевых</a:t>
            </a:r>
            <a:r>
              <a:rPr lang="ru-RU" i="1" dirty="0"/>
              <a:t> атрибутов, зависящих от части сложного ключа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b="1" i="1" dirty="0" err="1"/>
              <a:t>Неключевой</a:t>
            </a:r>
            <a:r>
              <a:rPr lang="ru-RU" b="1" i="1" dirty="0"/>
              <a:t> атрибут</a:t>
            </a:r>
            <a:r>
              <a:rPr lang="ru-RU" dirty="0"/>
              <a:t> - это атрибут, не входящий в состав никакого потенциального ключа).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u="sng" dirty="0"/>
              <a:t>Замечание</a:t>
            </a:r>
            <a:r>
              <a:rPr lang="ru-RU" dirty="0"/>
              <a:t>. Если потенциальный ключ отношения является простым, то отношение автоматически находится в 2НФ.</a:t>
            </a:r>
          </a:p>
        </p:txBody>
      </p:sp>
    </p:spTree>
    <p:extLst>
      <p:ext uri="{BB962C8B-B14F-4D97-AF65-F5344CB8AC3E}">
        <p14:creationId xmlns:p14="http://schemas.microsoft.com/office/powerpoint/2010/main" val="2617020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Отношение СОТРУДНИКИ_ОТДЕЛЫ_ПРОЕКТЫ не находится в 2НФ</a:t>
            </a:r>
            <a:br>
              <a:rPr lang="ru-RU" sz="2400" b="1" dirty="0"/>
            </a:br>
            <a:br>
              <a:rPr lang="ru-RU" sz="2400" b="1" dirty="0"/>
            </a:br>
            <a:r>
              <a:rPr lang="ru-RU" sz="2400" dirty="0"/>
              <a:t>{</a:t>
            </a:r>
            <a:r>
              <a:rPr lang="ru-RU" sz="2400" b="1" i="1" dirty="0"/>
              <a:t>Н_СОТР</a:t>
            </a:r>
            <a:r>
              <a:rPr lang="ru-RU" sz="2400" dirty="0"/>
              <a:t>, </a:t>
            </a:r>
            <a:r>
              <a:rPr lang="ru-RU" sz="2400" b="1" i="1" dirty="0"/>
              <a:t>Н_ПРО</a:t>
            </a:r>
            <a:r>
              <a:rPr lang="ru-RU" sz="2400" dirty="0"/>
              <a:t>} потенциальный ключ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514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Зависимость атрибутов, характеризующих сотрудника от табельного номера сотрудника, является </a:t>
            </a:r>
            <a:r>
              <a:rPr lang="ru-RU" sz="2000" b="1" dirty="0"/>
              <a:t>зависимостью от части сложного ключа: </a:t>
            </a:r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 ФИО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  Н_ОТД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  ТЕЛ</a:t>
            </a:r>
          </a:p>
          <a:p>
            <a:pPr marL="0" indent="0">
              <a:buNone/>
            </a:pPr>
            <a:endParaRPr lang="ru-RU" sz="20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2000" dirty="0"/>
              <a:t>Зависимость наименования проекта от номера проекта, является зависимостью от части сложного ключа: :</a:t>
            </a:r>
          </a:p>
          <a:p>
            <a:pPr marL="0" indent="0">
              <a:buNone/>
            </a:pPr>
            <a:r>
              <a:rPr lang="ru-RU" sz="2000" b="1" i="1" dirty="0"/>
              <a:t>Н_ПРО </a:t>
            </a:r>
            <a:r>
              <a:rPr lang="ru-RU" sz="2000" b="1" i="1" dirty="0">
                <a:sym typeface="Wingdings" panose="05000000000000000000" pitchFamily="2" charset="2"/>
              </a:rPr>
              <a:t> ПРОЕКТ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5380672"/>
            <a:ext cx="10515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0" i="0" u="none" strike="noStrike" dirty="0">
                <a:solidFill>
                  <a:srgbClr val="000000"/>
                </a:solidFill>
                <a:effectLst/>
              </a:rPr>
              <a:t>Для того, чтобы устранить зависимость атрибутов от части сложного ключа, нужно произвести </a:t>
            </a:r>
            <a:r>
              <a:rPr lang="ru-RU" sz="2000" b="1" i="1" u="none" strike="noStrike" dirty="0">
                <a:solidFill>
                  <a:srgbClr val="000000"/>
                </a:solidFill>
                <a:effectLst/>
              </a:rPr>
              <a:t>декомпозицию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</a:rPr>
              <a:t> отношения на несколько отношений. При этом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</a:rPr>
              <a:t>те атрибуты, которые зависят от части сложного ключа,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</a:rPr>
              <a:t> выносятся в отдельное отношение.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482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8382"/>
            <a:ext cx="10515600" cy="648927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СОТРУДНИКИ_ОТДЕЛЫ_ПРОЕКТЫ</a:t>
            </a:r>
            <a:r>
              <a:rPr lang="ru-RU" sz="2000" dirty="0"/>
              <a:t> декомпозируем на три отношения </a:t>
            </a:r>
            <a:r>
              <a:rPr lang="ru-RU" sz="2000" b="1" dirty="0"/>
              <a:t>СОТРУДНИКИ_ОТДЕЛЫ</a:t>
            </a:r>
            <a:r>
              <a:rPr lang="ru-RU" sz="2000" dirty="0"/>
              <a:t>, </a:t>
            </a:r>
            <a:r>
              <a:rPr lang="ru-RU" sz="2000" b="1" dirty="0"/>
              <a:t>ПРОЕКТЫ</a:t>
            </a:r>
            <a:r>
              <a:rPr lang="ru-RU" sz="2000" dirty="0"/>
              <a:t>, </a:t>
            </a:r>
            <a:r>
              <a:rPr lang="ru-RU" sz="2000" b="1" dirty="0"/>
              <a:t>ЗАДАНИЯ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СОТРУДНИКИ_ОТДЕЛЫ</a:t>
            </a:r>
            <a:r>
              <a:rPr lang="ru-RU" sz="2000" dirty="0"/>
              <a:t> (</a:t>
            </a:r>
            <a:r>
              <a:rPr lang="ru-RU" sz="2000" b="1" i="1" u="sng" dirty="0"/>
              <a:t>Н_СОТР</a:t>
            </a:r>
            <a:r>
              <a:rPr lang="ru-RU" sz="2000" dirty="0"/>
              <a:t>, </a:t>
            </a:r>
            <a:r>
              <a:rPr lang="ru-RU" sz="2000" b="1" dirty="0"/>
              <a:t>ФАМ</a:t>
            </a:r>
            <a:r>
              <a:rPr lang="ru-RU" sz="2000" dirty="0"/>
              <a:t>, </a:t>
            </a:r>
            <a:r>
              <a:rPr lang="ru-RU" sz="2000" b="1" dirty="0"/>
              <a:t>Н_ОТД</a:t>
            </a:r>
            <a:r>
              <a:rPr lang="ru-RU" sz="2000" dirty="0"/>
              <a:t>, </a:t>
            </a:r>
            <a:r>
              <a:rPr lang="ru-RU" sz="2000" b="1" dirty="0"/>
              <a:t>ТЕЛ</a:t>
            </a:r>
            <a:r>
              <a:rPr lang="ru-RU" sz="2000" dirty="0"/>
              <a:t>): </a:t>
            </a:r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 ФИО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  Н_ОТД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Н_СОТР</a:t>
            </a:r>
            <a:r>
              <a:rPr lang="ru-RU" sz="2000" b="1" i="1" dirty="0">
                <a:sym typeface="Wingdings" panose="05000000000000000000" pitchFamily="2" charset="2"/>
              </a:rPr>
              <a:t>  ТЕЛ</a:t>
            </a:r>
          </a:p>
          <a:p>
            <a:pPr marL="0" indent="0">
              <a:buNone/>
            </a:pPr>
            <a:r>
              <a:rPr lang="ru-RU" sz="2000" b="1" i="1" dirty="0"/>
              <a:t>Н_ОТД</a:t>
            </a:r>
            <a:r>
              <a:rPr lang="ru-RU" sz="2000" b="1" i="1" dirty="0">
                <a:sym typeface="Wingdings" panose="05000000000000000000" pitchFamily="2" charset="2"/>
              </a:rPr>
              <a:t>  ТЕЛ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ПРОЕКТЫ</a:t>
            </a:r>
            <a:r>
              <a:rPr lang="ru-RU" sz="2000" dirty="0"/>
              <a:t> (</a:t>
            </a:r>
            <a:r>
              <a:rPr lang="ru-RU" sz="2000" b="1" i="1" u="sng" dirty="0"/>
              <a:t>Н_ПРО</a:t>
            </a:r>
            <a:r>
              <a:rPr lang="ru-RU" sz="2000" dirty="0"/>
              <a:t>, </a:t>
            </a:r>
            <a:r>
              <a:rPr lang="ru-RU" sz="2000" b="1" dirty="0"/>
              <a:t>ПРОЕКТ</a:t>
            </a:r>
            <a:r>
              <a:rPr lang="ru-RU" sz="2000" dirty="0"/>
              <a:t>): </a:t>
            </a:r>
            <a:endParaRPr lang="ru-RU" sz="20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2000" b="1" i="1" dirty="0"/>
              <a:t>Н_ПРО</a:t>
            </a:r>
            <a:r>
              <a:rPr lang="ru-RU" sz="2000" b="1" i="1" dirty="0">
                <a:sym typeface="Wingdings" panose="05000000000000000000" pitchFamily="2" charset="2"/>
              </a:rPr>
              <a:t>  ПРОЕКТ</a:t>
            </a:r>
          </a:p>
          <a:p>
            <a:pPr marL="0" indent="0">
              <a:buNone/>
            </a:pPr>
            <a:endParaRPr lang="ru-RU" sz="20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u-RU" sz="20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ЗАДАНИЯ</a:t>
            </a:r>
            <a:r>
              <a:rPr lang="ru-RU" sz="2000" dirty="0"/>
              <a:t> (</a:t>
            </a:r>
            <a:r>
              <a:rPr lang="ru-RU" sz="2000" b="1" i="1" u="sng" dirty="0"/>
              <a:t>Н_СОТР</a:t>
            </a:r>
            <a:r>
              <a:rPr lang="ru-RU" sz="2000" u="sng" dirty="0"/>
              <a:t>, </a:t>
            </a:r>
            <a:r>
              <a:rPr lang="ru-RU" sz="2000" b="1" i="1" u="sng" dirty="0"/>
              <a:t>Н_ПРО</a:t>
            </a:r>
            <a:r>
              <a:rPr lang="ru-RU" sz="2000" dirty="0"/>
              <a:t>, </a:t>
            </a:r>
            <a:r>
              <a:rPr lang="ru-RU" sz="2000" b="1" dirty="0"/>
              <a:t>Н_ЗАДАН</a:t>
            </a:r>
            <a:r>
              <a:rPr lang="ru-RU" sz="2000" dirty="0"/>
              <a:t>): </a:t>
            </a:r>
            <a:endParaRPr lang="ru-RU" sz="20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2000" b="1" dirty="0"/>
              <a:t>{</a:t>
            </a:r>
            <a:r>
              <a:rPr lang="ru-RU" sz="2000" b="1" i="1" dirty="0"/>
              <a:t>Н_СОТР</a:t>
            </a:r>
            <a:r>
              <a:rPr lang="ru-RU" sz="2000" b="1" dirty="0"/>
              <a:t>, </a:t>
            </a:r>
            <a:r>
              <a:rPr lang="ru-RU" sz="2000" b="1" i="1" dirty="0"/>
              <a:t>Н_ПРО</a:t>
            </a:r>
            <a:r>
              <a:rPr lang="ru-RU" sz="2000" b="1" dirty="0"/>
              <a:t>} </a:t>
            </a:r>
            <a:r>
              <a:rPr lang="ru-RU" sz="2000" b="1" dirty="0">
                <a:sym typeface="Wingdings" panose="05000000000000000000" pitchFamily="2" charset="2"/>
              </a:rPr>
              <a:t> Н_ЗАДАН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91443"/>
              </p:ext>
            </p:extLst>
          </p:nvPr>
        </p:nvGraphicFramePr>
        <p:xfrm>
          <a:off x="4526464" y="1460959"/>
          <a:ext cx="7526216" cy="1671486"/>
        </p:xfrm>
        <a:graphic>
          <a:graphicData uri="http://schemas.openxmlformats.org/drawingml/2006/table">
            <a:tbl>
              <a:tblPr/>
              <a:tblGrid>
                <a:gridCol w="188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effectLst/>
                        </a:rPr>
                        <a:t>Н_СОТР</a:t>
                      </a:r>
                      <a:r>
                        <a:rPr lang="ru-RU" i="0" dirty="0">
                          <a:effectLst/>
                        </a:rPr>
                        <a:t>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278486"/>
              </p:ext>
            </p:extLst>
          </p:nvPr>
        </p:nvGraphicFramePr>
        <p:xfrm>
          <a:off x="6265645" y="3348227"/>
          <a:ext cx="4396154" cy="994410"/>
        </p:xfrm>
        <a:graphic>
          <a:graphicData uri="http://schemas.openxmlformats.org/drawingml/2006/table">
            <a:tbl>
              <a:tblPr/>
              <a:tblGrid>
                <a:gridCol w="2198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313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effectLst/>
                        </a:rPr>
                        <a:t>Н_ПРО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ПРОЕКТ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13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Космос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13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Климат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413147"/>
              </p:ext>
            </p:extLst>
          </p:nvPr>
        </p:nvGraphicFramePr>
        <p:xfrm>
          <a:off x="6265645" y="4570739"/>
          <a:ext cx="5445369" cy="1988820"/>
        </p:xfrm>
        <a:graphic>
          <a:graphicData uri="http://schemas.openxmlformats.org/drawingml/2006/table">
            <a:tbl>
              <a:tblPr/>
              <a:tblGrid>
                <a:gridCol w="1815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effectLst/>
                        </a:rPr>
                        <a:t>Н_СОТР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effectLst/>
                        </a:rPr>
                        <a:t>Н_ПРО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Н_ЗАДАН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33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0"/>
            <a:ext cx="10515600" cy="61961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Анализ декомпозированных отношений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523" y="503475"/>
            <a:ext cx="11875477" cy="54512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/>
              <a:t>Отношения, полученные в результате декомпозиции, находятся в 2НФ. Отношения </a:t>
            </a:r>
            <a:r>
              <a:rPr lang="ru-RU" sz="2400" b="1" dirty="0"/>
              <a:t>СОТРУДНИКИ_ОТДЕЛЫ</a:t>
            </a:r>
            <a:r>
              <a:rPr lang="ru-RU" sz="2400" dirty="0"/>
              <a:t> и </a:t>
            </a:r>
            <a:r>
              <a:rPr lang="ru-RU" sz="2400" b="1" dirty="0"/>
              <a:t>ПРОЕКТЫ</a:t>
            </a:r>
            <a:r>
              <a:rPr lang="ru-RU" sz="2400" dirty="0"/>
              <a:t> имеют простые ключи, следовательно автоматически находятся в 2НФ, отношение </a:t>
            </a:r>
            <a:r>
              <a:rPr lang="ru-RU" sz="2400" b="1" dirty="0"/>
              <a:t>ЗАДАНИЯ</a:t>
            </a:r>
            <a:r>
              <a:rPr lang="ru-RU" sz="2400" dirty="0"/>
              <a:t> имеет сложный ключ, но единственный </a:t>
            </a:r>
            <a:r>
              <a:rPr lang="ru-RU" sz="2400" dirty="0" err="1"/>
              <a:t>неключевой</a:t>
            </a:r>
            <a:r>
              <a:rPr lang="ru-RU" sz="2400" dirty="0"/>
              <a:t> атрибут </a:t>
            </a:r>
            <a:r>
              <a:rPr lang="ru-RU" sz="2400" b="1" dirty="0"/>
              <a:t>Н_ЗАДАН</a:t>
            </a:r>
            <a:r>
              <a:rPr lang="ru-RU" sz="2400" dirty="0"/>
              <a:t> функционально зависит от всего ключа </a:t>
            </a:r>
            <a:r>
              <a:rPr lang="ru-RU" sz="2400" b="1" dirty="0"/>
              <a:t>{</a:t>
            </a:r>
            <a:r>
              <a:rPr lang="ru-RU" sz="2400" b="1" i="1" dirty="0"/>
              <a:t>Н_СОТР</a:t>
            </a:r>
            <a:r>
              <a:rPr lang="ru-RU" sz="2400" b="1" dirty="0"/>
              <a:t>, </a:t>
            </a:r>
            <a:r>
              <a:rPr lang="ru-RU" sz="2400" b="1" i="1" dirty="0"/>
              <a:t>Н_ПРО</a:t>
            </a:r>
            <a:r>
              <a:rPr lang="ru-RU" sz="2400" b="1" dirty="0"/>
              <a:t>}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Часть аномалий обновления устранена. </a:t>
            </a:r>
          </a:p>
          <a:p>
            <a:r>
              <a:rPr lang="ru-RU" sz="2400" dirty="0"/>
              <a:t>Данные о сотрудниках и проектах теперь хранятся в различных отношениях, поэтому при появлении сотрудников, не участвующих ни в одном проекте просто добавляются кортежи в отношение </a:t>
            </a:r>
            <a:r>
              <a:rPr lang="ru-RU" sz="2400" b="1" dirty="0"/>
              <a:t>СОТРУДНИКИ_ОТДЕЛЫ</a:t>
            </a:r>
            <a:r>
              <a:rPr lang="ru-RU" sz="2400" dirty="0"/>
              <a:t>. </a:t>
            </a:r>
          </a:p>
          <a:p>
            <a:r>
              <a:rPr lang="ru-RU" sz="2400" dirty="0"/>
              <a:t>При появлении проекта, над которым не работает ни один сотрудник, просто вставляется кортеж в отношение </a:t>
            </a:r>
            <a:r>
              <a:rPr lang="ru-RU" sz="2400" b="1" dirty="0"/>
              <a:t>ПРОЕКТЫ</a:t>
            </a:r>
            <a:r>
              <a:rPr lang="ru-RU" sz="2400" dirty="0"/>
              <a:t>. </a:t>
            </a:r>
          </a:p>
          <a:p>
            <a:r>
              <a:rPr lang="ru-RU" sz="2400" dirty="0"/>
              <a:t>Фамилии сотрудников и наименования проектов теперь хранятся без избыточности. Если сотрудник сменит фамилию или проект сменит наименование, то такое обновление будет произведено в одном месте. </a:t>
            </a:r>
          </a:p>
          <a:p>
            <a:r>
              <a:rPr lang="ru-RU" sz="2400" dirty="0"/>
              <a:t>Если по проекту временно прекращены работы, но требуется, чтобы сам проект сохранился, то для этого проекта удаляются соответствующие кортежи в отношении </a:t>
            </a:r>
            <a:r>
              <a:rPr lang="ru-RU" sz="2400" b="1" dirty="0"/>
              <a:t>ЗАДАНИЯ</a:t>
            </a:r>
            <a:r>
              <a:rPr lang="ru-RU" sz="2400" dirty="0"/>
              <a:t>, а данные о самом проекте и данные о сотрудниках, участвовавших в проекте, остаются в отношениях </a:t>
            </a:r>
            <a:r>
              <a:rPr lang="ru-RU" sz="2400" b="1" dirty="0"/>
              <a:t>ПРОЕКТЫ</a:t>
            </a:r>
            <a:r>
              <a:rPr lang="ru-RU" sz="2400" dirty="0"/>
              <a:t> и </a:t>
            </a:r>
            <a:r>
              <a:rPr lang="ru-RU" sz="2400" b="1" dirty="0"/>
              <a:t>СОТРУДНИКИ_ОТДЕЛЫ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176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092" y="61911"/>
            <a:ext cx="10515600" cy="424121"/>
          </a:xfrm>
        </p:spPr>
        <p:txBody>
          <a:bodyPr>
            <a:normAutofit/>
          </a:bodyPr>
          <a:lstStyle/>
          <a:p>
            <a:r>
              <a:rPr lang="ru-RU" sz="2400" b="1" dirty="0"/>
              <a:t>Оставшиеся аномалии вставки (</a:t>
            </a:r>
            <a:r>
              <a:rPr lang="en-US" sz="2400" b="1" dirty="0"/>
              <a:t>INSERT)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35" y="486032"/>
            <a:ext cx="11764137" cy="31183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7200" dirty="0"/>
              <a:t>В отношение </a:t>
            </a:r>
            <a:r>
              <a:rPr lang="ru-RU" sz="7200" b="1" dirty="0"/>
              <a:t>СОТРУДНИКИ_ОТДЕЛЫ</a:t>
            </a:r>
            <a:r>
              <a:rPr lang="ru-RU" sz="7200" dirty="0"/>
              <a:t> нельзя вставить кортеж (4, Пушников, 1, 33-22-11), </a:t>
            </a:r>
          </a:p>
          <a:p>
            <a:pPr marL="0" indent="0">
              <a:buNone/>
            </a:pPr>
            <a:r>
              <a:rPr lang="ru-RU" sz="7200" dirty="0"/>
              <a:t>т.к. при этом получится, что два сотрудника из 1-го отдела (Иванов и Пушников) имеют разные номера телефонов, а это противоречит модели предметной области. </a:t>
            </a:r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r>
              <a:rPr lang="ru-RU" sz="7200" dirty="0"/>
              <a:t>Что реально произошло в предметной области. </a:t>
            </a:r>
          </a:p>
          <a:p>
            <a:pPr marL="0" indent="0">
              <a:buNone/>
            </a:pPr>
            <a:r>
              <a:rPr lang="ru-RU" sz="7200" dirty="0"/>
              <a:t>Другой номер телефона может быть введен по двум причинам - по ошибке человека, вводящего данные о новом сотруднике, или потому что номер в отделе действительно изменился.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08158"/>
              </p:ext>
            </p:extLst>
          </p:nvPr>
        </p:nvGraphicFramePr>
        <p:xfrm>
          <a:off x="320225" y="1672715"/>
          <a:ext cx="7526216" cy="1671486"/>
        </p:xfrm>
        <a:graphic>
          <a:graphicData uri="http://schemas.openxmlformats.org/drawingml/2006/table">
            <a:tbl>
              <a:tblPr/>
              <a:tblGrid>
                <a:gridCol w="188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effectLst/>
                        </a:rPr>
                        <a:t>Н_СОТР</a:t>
                      </a:r>
                      <a:r>
                        <a:rPr lang="ru-RU" i="0" dirty="0">
                          <a:effectLst/>
                        </a:rPr>
                        <a:t>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effectLst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effectLst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19AE8B-2AEA-44FB-9C5F-2CC8EFF3BEC3}"/>
              </a:ext>
            </a:extLst>
          </p:cNvPr>
          <p:cNvSpPr/>
          <p:nvPr/>
        </p:nvSpPr>
        <p:spPr>
          <a:xfrm>
            <a:off x="320225" y="5098211"/>
            <a:ext cx="11290930" cy="14578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/>
              <a:t>Причина аномалии</a:t>
            </a:r>
            <a:r>
              <a:rPr lang="ru-RU" dirty="0"/>
              <a:t> - избыточность данных, порожденная тем, что в одном отношении хранится разнородная информация (о сотрудниках и об отделах). </a:t>
            </a:r>
            <a:endParaRPr lang="en-US" dirty="0"/>
          </a:p>
          <a:p>
            <a:endParaRPr lang="ru-RU" dirty="0"/>
          </a:p>
          <a:p>
            <a:r>
              <a:rPr lang="ru-RU" u="sng" dirty="0"/>
              <a:t>Вывод</a:t>
            </a:r>
            <a:r>
              <a:rPr lang="ru-RU" dirty="0"/>
              <a:t> - увеличивается сложность разработки базы данных. База данных, основанная на такой модели, будет работать правильно только при наличии дополнительного программного кода в виде триггеров. </a:t>
            </a:r>
          </a:p>
        </p:txBody>
      </p:sp>
    </p:spTree>
    <p:extLst>
      <p:ext uri="{BB962C8B-B14F-4D97-AF65-F5344CB8AC3E}">
        <p14:creationId xmlns:p14="http://schemas.microsoft.com/office/powerpoint/2010/main" val="267696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8608"/>
          </a:xfrm>
        </p:spPr>
        <p:txBody>
          <a:bodyPr>
            <a:normAutofit/>
          </a:bodyPr>
          <a:lstStyle/>
          <a:p>
            <a:r>
              <a:rPr lang="ru-RU" sz="2400" b="1" dirty="0"/>
              <a:t>Пример проектирования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3734"/>
            <a:ext cx="10803467" cy="5147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/>
              <a:t>Предметная область </a:t>
            </a:r>
            <a:r>
              <a:rPr lang="ru-RU" sz="2600" dirty="0"/>
              <a:t>-  некоторая организация, выполняющая некоторые проекты. 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b="1" dirty="0"/>
              <a:t>Модель предметной области </a:t>
            </a:r>
            <a:r>
              <a:rPr lang="ru-RU" sz="2600" dirty="0"/>
              <a:t>опишем следующим неформальным текстом: </a:t>
            </a:r>
          </a:p>
          <a:p>
            <a:r>
              <a:rPr lang="ru-RU" sz="2600" dirty="0"/>
              <a:t>Сотрудники организации выполняют проекты. </a:t>
            </a:r>
          </a:p>
          <a:p>
            <a:r>
              <a:rPr lang="ru-RU" sz="2600" dirty="0"/>
              <a:t>Проекты состоят из нескольких заданий. </a:t>
            </a:r>
          </a:p>
          <a:p>
            <a:r>
              <a:rPr lang="ru-RU" sz="2600" dirty="0"/>
              <a:t>Каждый сотрудник может участвовать в одном или нескольких проектах, или временно не участвовать ни в каких проектах. </a:t>
            </a:r>
          </a:p>
          <a:p>
            <a:r>
              <a:rPr lang="ru-RU" sz="2600" dirty="0"/>
              <a:t>Над каждым проектом может работать несколько сотрудников, или временно проект может быть приостановлен, тогда над ним не работает ни один сотрудник. </a:t>
            </a:r>
          </a:p>
          <a:p>
            <a:r>
              <a:rPr lang="ru-RU" sz="2600" dirty="0"/>
              <a:t>Над каждым заданием в проекте работает ровно один сотрудник. </a:t>
            </a:r>
          </a:p>
          <a:p>
            <a:r>
              <a:rPr lang="ru-RU" sz="2600" dirty="0"/>
              <a:t>Каждый сотрудник числится в одном отделе. </a:t>
            </a:r>
          </a:p>
          <a:p>
            <a:r>
              <a:rPr lang="ru-RU" sz="2600" dirty="0"/>
              <a:t>Каждый сотрудник имеет телефон, находящийся в отделе сотрудника.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17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265" y="215836"/>
            <a:ext cx="10515600" cy="437308"/>
          </a:xfrm>
        </p:spPr>
        <p:txBody>
          <a:bodyPr/>
          <a:lstStyle/>
          <a:p>
            <a:r>
              <a:rPr lang="ru-RU" sz="2400" b="1" dirty="0"/>
              <a:t>Оставшиеся аномалии обновления (UPDATE)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65" y="802434"/>
            <a:ext cx="10515600" cy="40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Одни и те же номера телефонов повторяются во многих кортежах отношения. </a:t>
            </a:r>
          </a:p>
          <a:p>
            <a:pPr marL="0" indent="0">
              <a:buNone/>
            </a:pPr>
            <a:r>
              <a:rPr lang="ru-RU" sz="1900" dirty="0"/>
              <a:t>Поэтому если в отделе меняется номер телефона, то такие изменения необходимо одновременно выполнить во всех местах, где этот номер телефона встречаются, иначе отношение станет некорректным. </a:t>
            </a:r>
          </a:p>
          <a:p>
            <a:pPr marL="0" indent="0">
              <a:buNone/>
            </a:pPr>
            <a:r>
              <a:rPr lang="ru-RU" sz="1900" dirty="0"/>
              <a:t>Таким образом, обновление базы данных одним действием реализовать невозможно. </a:t>
            </a:r>
          </a:p>
          <a:p>
            <a:pPr marL="0" indent="0">
              <a:buNone/>
            </a:pPr>
            <a:r>
              <a:rPr lang="ru-RU" sz="1900" dirty="0"/>
              <a:t>Необходимо написать триггер, который при обновлении одной записи корректно исправляет номера телефонов в других местах. </a:t>
            </a:r>
          </a:p>
          <a:p>
            <a:pPr marL="0" indent="0">
              <a:buNone/>
            </a:pPr>
            <a:endParaRPr lang="ru-RU" sz="1900" u="sng" dirty="0"/>
          </a:p>
          <a:p>
            <a:pPr marL="0" indent="0">
              <a:buNone/>
            </a:pPr>
            <a:endParaRPr lang="ru-RU" sz="1900" u="sng" dirty="0"/>
          </a:p>
          <a:p>
            <a:pPr marL="0" indent="0">
              <a:buNone/>
            </a:pPr>
            <a:endParaRPr lang="ru-RU" sz="1900" u="sng" dirty="0"/>
          </a:p>
          <a:p>
            <a:pPr marL="0" indent="0">
              <a:buNone/>
            </a:pPr>
            <a:endParaRPr lang="ru-RU" sz="1900" u="sng" dirty="0"/>
          </a:p>
          <a:p>
            <a:pPr marL="0" indent="0">
              <a:buNone/>
            </a:pPr>
            <a:endParaRPr lang="ru-RU" sz="1900" u="sng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62951"/>
              </p:ext>
            </p:extLst>
          </p:nvPr>
        </p:nvGraphicFramePr>
        <p:xfrm>
          <a:off x="801487" y="3106879"/>
          <a:ext cx="7526216" cy="1382580"/>
        </p:xfrm>
        <a:graphic>
          <a:graphicData uri="http://schemas.openxmlformats.org/drawingml/2006/table">
            <a:tbl>
              <a:tblPr/>
              <a:tblGrid>
                <a:gridCol w="188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006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r>
                        <a:rPr lang="ru-RU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449814-134B-49C7-A1FE-11F4C1B9AFC9}"/>
              </a:ext>
            </a:extLst>
          </p:cNvPr>
          <p:cNvSpPr/>
          <p:nvPr/>
        </p:nvSpPr>
        <p:spPr>
          <a:xfrm>
            <a:off x="614265" y="4899804"/>
            <a:ext cx="10617327" cy="15441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/>
              <a:t>Причина аномалии</a:t>
            </a:r>
            <a:r>
              <a:rPr lang="ru-RU" dirty="0"/>
              <a:t> - избыточность данных, также порожденная тем, что в одном отношении хранится разнородная информация. </a:t>
            </a:r>
            <a:endParaRPr lang="en-US" dirty="0"/>
          </a:p>
          <a:p>
            <a:endParaRPr lang="ru-RU" dirty="0"/>
          </a:p>
          <a:p>
            <a:r>
              <a:rPr lang="ru-RU" u="sng" dirty="0"/>
              <a:t>Вывод</a:t>
            </a:r>
            <a:r>
              <a:rPr lang="ru-RU" dirty="0"/>
              <a:t> - увеличивается сложность разработки базы данных. База данных, основанная на такой модели, будет работать правильно только при наличии дополнительного программного кода в виде триггеров. </a:t>
            </a:r>
          </a:p>
        </p:txBody>
      </p:sp>
    </p:spTree>
    <p:extLst>
      <p:ext uri="{BB962C8B-B14F-4D97-AF65-F5344CB8AC3E}">
        <p14:creationId xmlns:p14="http://schemas.microsoft.com/office/powerpoint/2010/main" val="1425555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265" y="215836"/>
            <a:ext cx="10515600" cy="437308"/>
          </a:xfrm>
        </p:spPr>
        <p:txBody>
          <a:bodyPr/>
          <a:lstStyle/>
          <a:p>
            <a:r>
              <a:rPr lang="ru-RU" sz="2400" b="1" dirty="0"/>
              <a:t>Оставшиеся аномалии удаления </a:t>
            </a:r>
            <a:r>
              <a:rPr lang="en-US" sz="2400" b="1" dirty="0"/>
              <a:t>(DELETE)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65" y="802434"/>
            <a:ext cx="10515600" cy="5752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 удалении некоторых данных по-прежнему может произойти потеря другой информации. </a:t>
            </a:r>
          </a:p>
          <a:p>
            <a:pPr marL="0" indent="0">
              <a:buNone/>
            </a:pPr>
            <a:r>
              <a:rPr lang="ru-RU" sz="2000" dirty="0"/>
              <a:t>Например, если удалить сотрудника Сидорова, </a:t>
            </a:r>
          </a:p>
          <a:p>
            <a:pPr marL="0" indent="0">
              <a:buNone/>
            </a:pPr>
            <a:r>
              <a:rPr lang="ru-RU" sz="2000" dirty="0"/>
              <a:t>то будет потеряна информация о том, что в отделе номер 2 находится телефон 33-22-11. </a:t>
            </a:r>
            <a:endParaRPr lang="ru-RU" sz="1900" u="sng" dirty="0"/>
          </a:p>
          <a:p>
            <a:pPr marL="0" indent="0">
              <a:buNone/>
            </a:pPr>
            <a:endParaRPr lang="ru-RU" sz="19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9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9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9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05410"/>
              </p:ext>
            </p:extLst>
          </p:nvPr>
        </p:nvGraphicFramePr>
        <p:xfrm>
          <a:off x="695609" y="2085265"/>
          <a:ext cx="7526216" cy="1382580"/>
        </p:xfrm>
        <a:graphic>
          <a:graphicData uri="http://schemas.openxmlformats.org/drawingml/2006/table">
            <a:tbl>
              <a:tblPr/>
              <a:tblGrid>
                <a:gridCol w="188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r>
                        <a:rPr lang="ru-RU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BAF00F-06DC-49A1-80DA-095A87DDBDA3}"/>
              </a:ext>
            </a:extLst>
          </p:cNvPr>
          <p:cNvSpPr txBox="1"/>
          <p:nvPr/>
        </p:nvSpPr>
        <p:spPr>
          <a:xfrm>
            <a:off x="534838" y="5227608"/>
            <a:ext cx="10595027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tx1"/>
                </a:solidFill>
              </a:rPr>
              <a:t>Причина аномалии</a:t>
            </a:r>
            <a:r>
              <a:rPr lang="ru-RU" dirty="0">
                <a:solidFill>
                  <a:schemeClr val="tx1"/>
                </a:solidFill>
              </a:rPr>
              <a:t> - хранение в одном отношении разнородной информации (и о сотрудниках, и об отделах).  </a:t>
            </a:r>
          </a:p>
          <a:p>
            <a:r>
              <a:rPr lang="ru-RU" u="sng" dirty="0">
                <a:solidFill>
                  <a:schemeClr val="tx1"/>
                </a:solidFill>
              </a:rPr>
              <a:t>Вывод</a:t>
            </a:r>
            <a:r>
              <a:rPr lang="ru-RU" dirty="0">
                <a:solidFill>
                  <a:schemeClr val="tx1"/>
                </a:solidFill>
              </a:rPr>
              <a:t> - логическая модель данных неадекватна модели предметной области. База данных, основанная на такой модели, будет работать неправильно. . </a:t>
            </a:r>
          </a:p>
        </p:txBody>
      </p:sp>
    </p:spTree>
    <p:extLst>
      <p:ext uri="{BB962C8B-B14F-4D97-AF65-F5344CB8AC3E}">
        <p14:creationId xmlns:p14="http://schemas.microsoft.com/office/powerpoint/2010/main" val="3568402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6862"/>
            <a:ext cx="10515600" cy="5844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3НФ (Третья Нормальная Форма)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971306"/>
            <a:ext cx="11471031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/>
              <a:t>Определение 4</a:t>
            </a:r>
            <a:r>
              <a:rPr lang="ru-RU" sz="2000" dirty="0"/>
              <a:t>. Атрибуты называются </a:t>
            </a:r>
            <a:r>
              <a:rPr lang="ru-RU" sz="2000" b="1" i="1" dirty="0"/>
              <a:t>взаимно независимыми</a:t>
            </a:r>
            <a:r>
              <a:rPr lang="ru-RU" sz="2000" dirty="0"/>
              <a:t>, если ни один из них не является функционально зависимым от другого. </a:t>
            </a:r>
          </a:p>
          <a:p>
            <a:pPr marL="0" indent="0">
              <a:buNone/>
            </a:pPr>
            <a:r>
              <a:rPr lang="ru-RU" sz="2000" i="1" dirty="0"/>
              <a:t>Определение 5</a:t>
            </a:r>
            <a:r>
              <a:rPr lang="ru-RU" sz="2000" dirty="0"/>
              <a:t>. Отношение </a:t>
            </a:r>
            <a:r>
              <a:rPr lang="en-US" sz="2000" dirty="0"/>
              <a:t>R </a:t>
            </a:r>
            <a:r>
              <a:rPr lang="ru-RU" sz="2000" dirty="0"/>
              <a:t>находится в </a:t>
            </a:r>
            <a:r>
              <a:rPr lang="ru-RU" sz="2000" b="1" i="1" dirty="0"/>
              <a:t>третьей нормальной форме</a:t>
            </a:r>
            <a:r>
              <a:rPr lang="ru-RU" sz="2000" dirty="0"/>
              <a:t> (</a:t>
            </a:r>
            <a:r>
              <a:rPr lang="ru-RU" sz="2000" b="1" i="1" dirty="0"/>
              <a:t>3НФ</a:t>
            </a:r>
            <a:r>
              <a:rPr lang="ru-RU" sz="2000" dirty="0"/>
              <a:t>) тогда и только тогда, когда отношение находится в 2НФ и </a:t>
            </a:r>
            <a:r>
              <a:rPr lang="ru-RU" sz="2000" i="1" dirty="0"/>
              <a:t>все </a:t>
            </a:r>
            <a:r>
              <a:rPr lang="ru-RU" sz="2000" i="1" dirty="0" err="1"/>
              <a:t>неключевые</a:t>
            </a:r>
            <a:r>
              <a:rPr lang="ru-RU" sz="2000" i="1" dirty="0"/>
              <a:t> атрибуты взаимно независимы</a:t>
            </a:r>
            <a:r>
              <a:rPr lang="ru-RU" sz="2000" dirty="0"/>
              <a:t>. </a:t>
            </a:r>
            <a:endParaRPr lang="en-US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СОТРУДНИКИ_ОТДЕЛЫ</a:t>
            </a:r>
            <a:r>
              <a:rPr lang="ru-RU" sz="2000" dirty="0"/>
              <a:t> не находится в 3НФ, т.к. имеется функциональная зависимость </a:t>
            </a:r>
            <a:r>
              <a:rPr lang="ru-RU" sz="2000" dirty="0" err="1"/>
              <a:t>неключевых</a:t>
            </a:r>
            <a:r>
              <a:rPr lang="ru-RU" sz="2000" dirty="0"/>
              <a:t> атрибутов (зависимость номера телефона от номера отдела): </a:t>
            </a:r>
            <a:endParaRPr lang="en-US" sz="2000" dirty="0"/>
          </a:p>
          <a:p>
            <a:pPr marL="0" indent="0">
              <a:buNone/>
            </a:pPr>
            <a:r>
              <a:rPr lang="ru-RU" sz="2000" b="1" dirty="0"/>
              <a:t>Н_ОТД </a:t>
            </a:r>
            <a:r>
              <a:rPr lang="ru-RU" sz="2000" b="1" dirty="0">
                <a:sym typeface="Wingdings" panose="05000000000000000000" pitchFamily="2" charset="2"/>
              </a:rPr>
              <a:t> ТЕЛ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49029"/>
              </p:ext>
            </p:extLst>
          </p:nvPr>
        </p:nvGraphicFramePr>
        <p:xfrm>
          <a:off x="380998" y="3856314"/>
          <a:ext cx="7526216" cy="1382580"/>
        </p:xfrm>
        <a:graphic>
          <a:graphicData uri="http://schemas.openxmlformats.org/drawingml/2006/table">
            <a:tbl>
              <a:tblPr/>
              <a:tblGrid>
                <a:gridCol w="188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0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r>
                        <a:rPr lang="ru-RU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45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710" y="313347"/>
            <a:ext cx="10972800" cy="64724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/>
              <a:t>Для того, чтобы устранить зависимость </a:t>
            </a:r>
            <a:r>
              <a:rPr lang="ru-RU" sz="2000" dirty="0" err="1"/>
              <a:t>неключевых</a:t>
            </a:r>
            <a:r>
              <a:rPr lang="ru-RU" sz="2000" dirty="0"/>
              <a:t> атрибутов, нужно произвести декомпозицию отношения на несколько отношений. </a:t>
            </a:r>
          </a:p>
          <a:p>
            <a:pPr marL="0" indent="0">
              <a:buNone/>
            </a:pPr>
            <a:r>
              <a:rPr lang="ru-RU" sz="2000" dirty="0"/>
              <a:t>При этом </a:t>
            </a:r>
            <a:r>
              <a:rPr lang="ru-RU" sz="2000" i="1" dirty="0"/>
              <a:t>те </a:t>
            </a:r>
            <a:r>
              <a:rPr lang="ru-RU" sz="2000" i="1" dirty="0" err="1"/>
              <a:t>неключевые</a:t>
            </a:r>
            <a:r>
              <a:rPr lang="ru-RU" sz="2000" i="1" dirty="0"/>
              <a:t> атрибуты, которые являются зависимыми,</a:t>
            </a:r>
            <a:r>
              <a:rPr lang="ru-RU" sz="2000" dirty="0"/>
              <a:t> выносятся в отдельное отношение.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СОТРУДНИКИ_ОТДЕЛЫ</a:t>
            </a:r>
            <a:r>
              <a:rPr lang="ru-RU" sz="2000" dirty="0"/>
              <a:t> декомпозируем на два отношения - </a:t>
            </a:r>
            <a:r>
              <a:rPr lang="ru-RU" sz="2000" b="1" dirty="0"/>
              <a:t>СОТРУДНИКИ</a:t>
            </a:r>
            <a:r>
              <a:rPr lang="ru-RU" sz="2000" dirty="0"/>
              <a:t>, </a:t>
            </a:r>
            <a:r>
              <a:rPr lang="ru-RU" sz="2000" b="1" dirty="0"/>
              <a:t>ОТДЕЛЫ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СОТРУДНИКИ</a:t>
            </a:r>
            <a:r>
              <a:rPr lang="ru-RU" sz="2000" dirty="0"/>
              <a:t> </a:t>
            </a:r>
            <a:r>
              <a:rPr lang="ru-RU" sz="2000" u="sng" dirty="0"/>
              <a:t>(</a:t>
            </a:r>
            <a:r>
              <a:rPr lang="ru-RU" sz="2000" b="1" u="sng" dirty="0"/>
              <a:t>Н_СОТР</a:t>
            </a:r>
            <a:r>
              <a:rPr lang="ru-RU" sz="2000" dirty="0"/>
              <a:t>, </a:t>
            </a:r>
            <a:r>
              <a:rPr lang="ru-RU" sz="2000" b="1" dirty="0"/>
              <a:t>ФАМ</a:t>
            </a:r>
            <a:r>
              <a:rPr lang="ru-RU" sz="2000" dirty="0"/>
              <a:t>, </a:t>
            </a:r>
            <a:r>
              <a:rPr lang="ru-RU" sz="2000" b="1" dirty="0"/>
              <a:t>Н_ОТД</a:t>
            </a:r>
            <a:r>
              <a:rPr lang="ru-RU" sz="2000" dirty="0"/>
              <a:t>): </a:t>
            </a:r>
          </a:p>
          <a:p>
            <a:pPr marL="0" indent="0">
              <a:buNone/>
            </a:pPr>
            <a:r>
              <a:rPr lang="ru-RU" sz="2000" dirty="0"/>
              <a:t>Функциональные зависимости: </a:t>
            </a:r>
          </a:p>
          <a:p>
            <a:pPr marL="0" indent="0">
              <a:buNone/>
            </a:pPr>
            <a:r>
              <a:rPr lang="ru-RU" sz="2000" dirty="0"/>
              <a:t>Зависимость атрибутов, характеризующих сотрудника от табельного номера сотрудника: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Отношение </a:t>
            </a:r>
            <a:r>
              <a:rPr lang="ru-RU" sz="2000" b="1" dirty="0"/>
              <a:t>ОТДЕЛЫ</a:t>
            </a:r>
            <a:r>
              <a:rPr lang="ru-RU" sz="2000" dirty="0"/>
              <a:t> (</a:t>
            </a:r>
            <a:r>
              <a:rPr lang="ru-RU" sz="2000" b="1" u="sng" dirty="0"/>
              <a:t>Н_ОТД</a:t>
            </a:r>
            <a:r>
              <a:rPr lang="ru-RU" sz="2000" dirty="0"/>
              <a:t>, </a:t>
            </a:r>
            <a:r>
              <a:rPr lang="ru-RU" sz="2000" b="1" dirty="0"/>
              <a:t>ТЕЛ</a:t>
            </a:r>
            <a:r>
              <a:rPr lang="ru-RU" sz="2000" dirty="0"/>
              <a:t>): </a:t>
            </a:r>
          </a:p>
          <a:p>
            <a:pPr marL="0" indent="0">
              <a:buNone/>
            </a:pPr>
            <a:r>
              <a:rPr lang="ru-RU" sz="2000" dirty="0"/>
              <a:t>Функциональные зависимости: </a:t>
            </a:r>
          </a:p>
          <a:p>
            <a:pPr marL="0" indent="0">
              <a:buNone/>
            </a:pPr>
            <a:r>
              <a:rPr lang="ru-RU" sz="2000" dirty="0"/>
              <a:t>Зависимость номера телефона от номера отдела: </a:t>
            </a:r>
          </a:p>
          <a:p>
            <a:pPr marL="0" indent="0">
              <a:buNone/>
            </a:pPr>
            <a:r>
              <a:rPr lang="ru-RU" sz="2000" b="1" dirty="0"/>
              <a:t>Н_ОТД</a:t>
            </a:r>
            <a:r>
              <a:rPr lang="ru-RU" sz="2000" b="1" dirty="0">
                <a:sym typeface="Wingdings" panose="05000000000000000000" pitchFamily="2" charset="2"/>
              </a:rPr>
              <a:t>  ТЕЛ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Атрибут </a:t>
            </a:r>
            <a:r>
              <a:rPr lang="ru-RU" sz="2000" b="1" dirty="0"/>
              <a:t>Н_ОТД</a:t>
            </a:r>
            <a:r>
              <a:rPr lang="ru-RU" sz="2000" dirty="0"/>
              <a:t>, </a:t>
            </a:r>
            <a:r>
              <a:rPr lang="ru-RU" sz="2000" i="1" dirty="0"/>
              <a:t>не являвшийся ключевым</a:t>
            </a:r>
            <a:r>
              <a:rPr lang="ru-RU" sz="2000" dirty="0"/>
              <a:t> в отношении </a:t>
            </a:r>
            <a:r>
              <a:rPr lang="ru-RU" sz="2000" b="1" dirty="0"/>
              <a:t>СОТРУДНИКИ_ОТДЕЛЫ</a:t>
            </a:r>
            <a:r>
              <a:rPr lang="ru-RU" sz="2000" dirty="0"/>
              <a:t>, </a:t>
            </a:r>
            <a:r>
              <a:rPr lang="ru-RU" sz="2000" i="1" dirty="0"/>
              <a:t>становится потенциальным ключом</a:t>
            </a:r>
            <a:r>
              <a:rPr lang="ru-RU" sz="2000" dirty="0"/>
              <a:t> в отношении </a:t>
            </a:r>
            <a:r>
              <a:rPr lang="ru-RU" sz="2000" b="1" dirty="0"/>
              <a:t>ОТДЕЛЫ</a:t>
            </a:r>
            <a:endParaRPr lang="ru-RU" sz="2000" dirty="0"/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9710" y="3412117"/>
            <a:ext cx="3024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Н_СОТР</a:t>
            </a:r>
            <a:r>
              <a:rPr lang="ru-RU" b="1" dirty="0">
                <a:sym typeface="Wingdings" panose="05000000000000000000" pitchFamily="2" charset="2"/>
              </a:rPr>
              <a:t> ФИО</a:t>
            </a:r>
            <a:endParaRPr lang="ru-RU" b="1" dirty="0"/>
          </a:p>
          <a:p>
            <a:r>
              <a:rPr lang="ru-RU" b="1" dirty="0"/>
              <a:t>Н_СОТР</a:t>
            </a:r>
            <a:r>
              <a:rPr lang="ru-RU" b="1" dirty="0">
                <a:sym typeface="Wingdings" panose="05000000000000000000" pitchFamily="2" charset="2"/>
              </a:rPr>
              <a:t>  Н_ОТД</a:t>
            </a:r>
            <a:endParaRPr lang="ru-RU" b="1" dirty="0"/>
          </a:p>
          <a:p>
            <a:r>
              <a:rPr lang="ru-RU" b="1" dirty="0"/>
              <a:t>Н_СОТР</a:t>
            </a:r>
            <a:r>
              <a:rPr lang="ru-RU" b="1" dirty="0">
                <a:sym typeface="Wingdings" panose="05000000000000000000" pitchFamily="2" charset="2"/>
              </a:rPr>
              <a:t>  ТЕЛ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61471"/>
              </p:ext>
            </p:extLst>
          </p:nvPr>
        </p:nvGraphicFramePr>
        <p:xfrm>
          <a:off x="7349690" y="3412117"/>
          <a:ext cx="3318495" cy="1325880"/>
        </p:xfrm>
        <a:graphic>
          <a:graphicData uri="http://schemas.openxmlformats.org/drawingml/2006/table">
            <a:tbl>
              <a:tblPr/>
              <a:tblGrid>
                <a:gridCol w="1106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816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16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16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16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74362"/>
              </p:ext>
            </p:extLst>
          </p:nvPr>
        </p:nvGraphicFramePr>
        <p:xfrm>
          <a:off x="7349690" y="4905876"/>
          <a:ext cx="3335216" cy="994410"/>
        </p:xfrm>
        <a:graphic>
          <a:graphicData uri="http://schemas.openxmlformats.org/drawingml/2006/table">
            <a:tbl>
              <a:tblPr/>
              <a:tblGrid>
                <a:gridCol w="166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 u="sng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  <a:endParaRPr lang="ru-RU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31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04" y="1588167"/>
            <a:ext cx="11846169" cy="450208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Вывод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2000" dirty="0"/>
              <a:t>Все обнаруженные аномалии обновления устранены. </a:t>
            </a:r>
          </a:p>
          <a:p>
            <a:pPr marL="0" indent="0">
              <a:buNone/>
            </a:pPr>
            <a:r>
              <a:rPr lang="ru-RU" sz="2000" dirty="0"/>
              <a:t>Реляционная модель, состоящая из четырех отношений </a:t>
            </a:r>
          </a:p>
          <a:p>
            <a:pPr marL="0" indent="0">
              <a:buNone/>
            </a:pPr>
            <a:r>
              <a:rPr lang="ru-RU" sz="2000" b="1" dirty="0"/>
              <a:t>СОТРУДНИКИ</a:t>
            </a:r>
            <a:r>
              <a:rPr lang="ru-RU" sz="2000" dirty="0"/>
              <a:t>,</a:t>
            </a:r>
          </a:p>
          <a:p>
            <a:pPr marL="0" indent="0">
              <a:buNone/>
            </a:pPr>
            <a:r>
              <a:rPr lang="ru-RU" sz="2000" b="1" dirty="0"/>
              <a:t>ОТДЕЛЫ</a:t>
            </a:r>
            <a:r>
              <a:rPr lang="ru-RU" sz="2000" dirty="0"/>
              <a:t>, </a:t>
            </a:r>
          </a:p>
          <a:p>
            <a:pPr marL="0" indent="0">
              <a:buNone/>
            </a:pPr>
            <a:r>
              <a:rPr lang="ru-RU" sz="2000" b="1" dirty="0"/>
              <a:t>ПРОЕКТЫ</a:t>
            </a:r>
            <a:r>
              <a:rPr lang="ru-RU" sz="2000" dirty="0"/>
              <a:t>, </a:t>
            </a:r>
          </a:p>
          <a:p>
            <a:pPr marL="0" indent="0">
              <a:buNone/>
            </a:pPr>
            <a:r>
              <a:rPr lang="ru-RU" sz="2000" b="1" dirty="0"/>
              <a:t>ЗАДАНИЯ</a:t>
            </a:r>
            <a:r>
              <a:rPr lang="ru-RU" sz="2000" dirty="0"/>
              <a:t>, </a:t>
            </a:r>
          </a:p>
          <a:p>
            <a:pPr marL="0" indent="0">
              <a:buNone/>
            </a:pPr>
            <a:r>
              <a:rPr lang="ru-RU" sz="2000" dirty="0"/>
              <a:t>находящихся в третьей нормальной форме, является адекватной описанной модели предметной области </a:t>
            </a:r>
          </a:p>
          <a:p>
            <a:pPr marL="0" indent="0">
              <a:buNone/>
            </a:pPr>
            <a:r>
              <a:rPr lang="ru-RU" sz="2000" dirty="0"/>
              <a:t>и требует наличия только тех триггеров, которые поддерживают ссылочную целостность. </a:t>
            </a:r>
          </a:p>
        </p:txBody>
      </p:sp>
    </p:spTree>
    <p:extLst>
      <p:ext uri="{BB962C8B-B14F-4D97-AF65-F5344CB8AC3E}">
        <p14:creationId xmlns:p14="http://schemas.microsoft.com/office/powerpoint/2010/main" val="2588044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969" y="470632"/>
            <a:ext cx="10515600" cy="725121"/>
          </a:xfrm>
        </p:spPr>
        <p:txBody>
          <a:bodyPr>
            <a:noAutofit/>
          </a:bodyPr>
          <a:lstStyle/>
          <a:p>
            <a:r>
              <a:rPr lang="ru-RU" sz="2400" b="1" dirty="0"/>
              <a:t>Алгоритм нормализации (приведение к 3НФ)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969" y="1055604"/>
            <a:ext cx="10515600" cy="5586736"/>
          </a:xfr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i="1" dirty="0">
                <a:solidFill>
                  <a:schemeClr val="tx1"/>
                </a:solidFill>
              </a:rPr>
              <a:t>Шаг 1 (Приведение к 1НФ)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На первом шаге задается одно или несколько отношений, отображающих понятия предметной области. По модели предметной области (</a:t>
            </a:r>
            <a:r>
              <a:rPr lang="ru-RU" i="1" dirty="0">
                <a:solidFill>
                  <a:schemeClr val="tx1"/>
                </a:solidFill>
              </a:rPr>
              <a:t>не по внешнему виду полученных отношений!</a:t>
            </a:r>
            <a:r>
              <a:rPr lang="ru-RU" dirty="0">
                <a:solidFill>
                  <a:schemeClr val="tx1"/>
                </a:solidFill>
              </a:rPr>
              <a:t>) выписываются обнаруженные функциональные зависимости.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Все отношения автоматически находятся в 1НФ.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Шаг 2 (Приведение к 2НФ)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в некоторых отношениях обнаружена зависимость атрибутов </a:t>
            </a:r>
            <a:r>
              <a:rPr lang="ru-RU" b="1" i="1" dirty="0">
                <a:solidFill>
                  <a:schemeClr val="tx1"/>
                </a:solidFill>
              </a:rPr>
              <a:t>от части сложного ключа</a:t>
            </a:r>
            <a:r>
              <a:rPr lang="ru-RU" dirty="0">
                <a:solidFill>
                  <a:schemeClr val="tx1"/>
                </a:solidFill>
              </a:rPr>
              <a:t>, то проводим декомпозицию этих отношений на несколько отношений следующим образом: те атрибуты, которые зависят от части сложного ключа выносятся в отдельное отношение вместе с этой частью ключа.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Шаг 3 (Приведение к 3НФ)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в некоторых отношениях обнаружена зависимость некоторых </a:t>
            </a:r>
            <a:r>
              <a:rPr lang="ru-RU" b="1" i="1" dirty="0" err="1">
                <a:solidFill>
                  <a:schemeClr val="tx1"/>
                </a:solidFill>
              </a:rPr>
              <a:t>неключевых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атрибутов других </a:t>
            </a:r>
            <a:r>
              <a:rPr lang="ru-RU" b="1" i="1" dirty="0" err="1">
                <a:solidFill>
                  <a:schemeClr val="tx1"/>
                </a:solidFill>
              </a:rPr>
              <a:t>неключевых</a:t>
            </a:r>
            <a:r>
              <a:rPr lang="ru-RU" dirty="0">
                <a:solidFill>
                  <a:schemeClr val="tx1"/>
                </a:solidFill>
              </a:rPr>
              <a:t> атрибутов, то проводим декомпозицию этих отношений следующим образом: те </a:t>
            </a:r>
            <a:r>
              <a:rPr lang="ru-RU" dirty="0" err="1">
                <a:solidFill>
                  <a:schemeClr val="tx1"/>
                </a:solidFill>
              </a:rPr>
              <a:t>неключевые</a:t>
            </a:r>
            <a:r>
              <a:rPr lang="ru-RU" dirty="0">
                <a:solidFill>
                  <a:schemeClr val="tx1"/>
                </a:solidFill>
              </a:rPr>
              <a:t> атрибуты, которые зависят других </a:t>
            </a:r>
            <a:r>
              <a:rPr lang="ru-RU" dirty="0" err="1">
                <a:solidFill>
                  <a:schemeClr val="tx1"/>
                </a:solidFill>
              </a:rPr>
              <a:t>неключевых</a:t>
            </a:r>
            <a:r>
              <a:rPr lang="ru-RU" dirty="0">
                <a:solidFill>
                  <a:schemeClr val="tx1"/>
                </a:solidFill>
              </a:rPr>
              <a:t> атрибутов выносятся в отдельное отношение. В новом отношении ключом становится детерминант функциональной зависимости.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655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26" y="134119"/>
            <a:ext cx="11910646" cy="481898"/>
          </a:xfrm>
        </p:spPr>
        <p:txBody>
          <a:bodyPr>
            <a:normAutofit/>
          </a:bodyPr>
          <a:lstStyle/>
          <a:p>
            <a:r>
              <a:rPr lang="ru-RU" sz="2400" b="1" dirty="0"/>
              <a:t>Сравнение нормализованных и ненормализованных моделей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181404"/>
              </p:ext>
            </p:extLst>
          </p:nvPr>
        </p:nvGraphicFramePr>
        <p:xfrm>
          <a:off x="349414" y="770021"/>
          <a:ext cx="11601270" cy="3119446"/>
        </p:xfrm>
        <a:graphic>
          <a:graphicData uri="http://schemas.openxmlformats.org/drawingml/2006/table">
            <a:tbl>
              <a:tblPr/>
              <a:tblGrid>
                <a:gridCol w="3586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1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3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1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Отношения слабо нормализованы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(1НФ, 2НФ)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Отношения сильно нормализованы</a:t>
                      </a:r>
                      <a:b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(3НФ)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69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Адекватность базы данных предметной области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ХУЖЕ (-)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ЛУЧШЕ (+)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69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Легкость разработки и сопровождения базы данных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СЛОЖНЕЕ (-)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ЛЕГЧЕ (+)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69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Скорость выполнения вставки, обновления, удаления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МЕДЛЕННЕЕ (-)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БЫСТРЕЕ (+)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69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Скорость выполнения выборки данных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БЫСТРЕЕ (+)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МЕДЛЕННЕЕ (-)</a:t>
                      </a:r>
                    </a:p>
                  </a:txBody>
                  <a:tcPr marL="3543" marR="3543" marT="3543" marB="35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9414" y="4760966"/>
            <a:ext cx="11601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u="none" strike="noStrike" dirty="0">
                <a:effectLst/>
                <a:latin typeface="Times New Roman" panose="02020603050405020304" pitchFamily="18" charset="0"/>
              </a:rPr>
              <a:t>выбор степени нормализации отношений зависит от характера запросов, с которыми чаще всего обращаются к базе данных.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4470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508" y="329957"/>
            <a:ext cx="10515600" cy="5844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Корректность процедуры нормализации - декомпозиция без потерь.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627" y="914400"/>
            <a:ext cx="11314065" cy="5807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Можно ли вернуться обратно к исходным отношениям, если будет принято решение отказаться от декомпозиции, восстановятся ли при этом данные? </a:t>
            </a:r>
          </a:p>
          <a:p>
            <a:pPr marL="0" indent="0">
              <a:buNone/>
            </a:pPr>
            <a:r>
              <a:rPr lang="ru-RU" sz="2000" dirty="0"/>
              <a:t>Данные можно считать не потерянными в том случае, </a:t>
            </a:r>
            <a:br>
              <a:rPr lang="ru-RU" sz="2000" dirty="0"/>
            </a:br>
            <a:r>
              <a:rPr lang="ru-RU" sz="2000" dirty="0"/>
              <a:t>если возможна обратная операция - по декомпозированным отношениям можно восстановить исходное отношение </a:t>
            </a:r>
            <a:r>
              <a:rPr lang="ru-RU" sz="2000" i="1" dirty="0"/>
              <a:t>в точности в прежнем виде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ru-RU" sz="2000" i="1" dirty="0"/>
              <a:t>Определение 6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Проекция  </a:t>
            </a:r>
            <a:r>
              <a:rPr lang="en-US" sz="2000" dirty="0"/>
              <a:t>R[X]</a:t>
            </a:r>
            <a:r>
              <a:rPr lang="ru-RU" sz="2000" dirty="0"/>
              <a:t> отношения </a:t>
            </a:r>
            <a:r>
              <a:rPr lang="en-US" sz="2000" dirty="0"/>
              <a:t>R</a:t>
            </a:r>
            <a:r>
              <a:rPr lang="ru-RU" sz="2000" dirty="0"/>
              <a:t> на множество атрибутов  </a:t>
            </a:r>
            <a:r>
              <a:rPr lang="en-US" sz="2000" dirty="0"/>
              <a:t>X</a:t>
            </a:r>
            <a:r>
              <a:rPr lang="ru-RU" sz="2000" dirty="0"/>
              <a:t> называется </a:t>
            </a:r>
            <a:r>
              <a:rPr lang="ru-RU" sz="2000" b="1" i="1" dirty="0"/>
              <a:t>собственной</a:t>
            </a:r>
            <a:r>
              <a:rPr lang="ru-RU" sz="2000" dirty="0"/>
              <a:t>, </a:t>
            </a:r>
            <a:br>
              <a:rPr lang="ru-RU" sz="2000" dirty="0"/>
            </a:br>
            <a:r>
              <a:rPr lang="ru-RU" sz="2000" dirty="0"/>
              <a:t>если множество атрибутов</a:t>
            </a:r>
            <a:r>
              <a:rPr lang="en-US" sz="2000" dirty="0"/>
              <a:t> X</a:t>
            </a:r>
            <a:r>
              <a:rPr lang="ru-RU" sz="2000" dirty="0"/>
              <a:t> является </a:t>
            </a:r>
            <a:r>
              <a:rPr lang="ru-RU" sz="2000" i="1" dirty="0"/>
              <a:t>собственным подмножеством</a:t>
            </a:r>
            <a:r>
              <a:rPr lang="ru-RU" sz="2000" dirty="0"/>
              <a:t> множества атрибутов отношения  </a:t>
            </a:r>
            <a:r>
              <a:rPr lang="en-US" sz="2000" dirty="0"/>
              <a:t>R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(т. е. множество атрибутов  </a:t>
            </a:r>
            <a:r>
              <a:rPr lang="en-US" sz="2000" dirty="0"/>
              <a:t>X</a:t>
            </a:r>
            <a:r>
              <a:rPr lang="ru-RU" sz="2000" dirty="0"/>
              <a:t> не совпадает с множеством </a:t>
            </a:r>
            <a:r>
              <a:rPr lang="ru-RU" sz="2000" i="1" dirty="0"/>
              <a:t>всех</a:t>
            </a:r>
            <a:r>
              <a:rPr lang="ru-RU" sz="2000" dirty="0"/>
              <a:t> атрибутов отношения </a:t>
            </a:r>
            <a:r>
              <a:rPr lang="en-US" sz="2000" dirty="0"/>
              <a:t>R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Определение 7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i="1" dirty="0"/>
              <a:t>Собственные</a:t>
            </a:r>
            <a:r>
              <a:rPr lang="ru-RU" sz="2000" dirty="0"/>
              <a:t> проекции  </a:t>
            </a:r>
            <a:r>
              <a:rPr lang="en-US" sz="2000" dirty="0"/>
              <a:t>R</a:t>
            </a:r>
            <a:r>
              <a:rPr lang="ru-RU" sz="2000" dirty="0"/>
              <a:t>1 и </a:t>
            </a:r>
            <a:r>
              <a:rPr lang="en-US" sz="2000" dirty="0"/>
              <a:t>R2 </a:t>
            </a:r>
            <a:r>
              <a:rPr lang="ru-RU" sz="2000" dirty="0"/>
              <a:t>отношения </a:t>
            </a:r>
            <a:r>
              <a:rPr lang="en-US" sz="2000" dirty="0"/>
              <a:t>R</a:t>
            </a:r>
            <a:r>
              <a:rPr lang="ru-RU" sz="2000" dirty="0"/>
              <a:t> называются </a:t>
            </a:r>
            <a:r>
              <a:rPr lang="ru-RU" sz="2000" b="1" i="1" dirty="0"/>
              <a:t>декомпозицией без потерь</a:t>
            </a:r>
            <a:r>
              <a:rPr lang="ru-RU" sz="2000" dirty="0"/>
              <a:t>, если отношение </a:t>
            </a:r>
            <a:r>
              <a:rPr lang="en-US" sz="2000" dirty="0"/>
              <a:t>R</a:t>
            </a:r>
            <a:r>
              <a:rPr lang="ru-RU" sz="2000" dirty="0"/>
              <a:t> </a:t>
            </a:r>
            <a:r>
              <a:rPr lang="ru-RU" sz="2000" i="1" dirty="0"/>
              <a:t>точно восстанавливается</a:t>
            </a:r>
            <a:r>
              <a:rPr lang="ru-RU" sz="2000" dirty="0"/>
              <a:t> из них при помощи естественного соединения </a:t>
            </a:r>
            <a:r>
              <a:rPr lang="ru-RU" sz="2000" b="1" i="1" dirty="0"/>
              <a:t>для любого состояния</a:t>
            </a:r>
            <a:r>
              <a:rPr lang="ru-RU" sz="2000" b="1" dirty="0"/>
              <a:t> </a:t>
            </a:r>
            <a:r>
              <a:rPr lang="ru-RU" sz="2000" dirty="0"/>
              <a:t>отношения </a:t>
            </a:r>
            <a:r>
              <a:rPr lang="en-US" sz="2000" dirty="0"/>
              <a:t>R: </a:t>
            </a:r>
          </a:p>
          <a:p>
            <a:pPr marL="0" indent="0" algn="ctr">
              <a:buNone/>
            </a:pPr>
            <a:r>
              <a:rPr lang="en-US" sz="2000" dirty="0"/>
              <a:t>R1 JOIN R2 = R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7459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22031"/>
            <a:ext cx="11887200" cy="87923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Декомпозиция без потерь происходит не всегда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7630"/>
              </p:ext>
            </p:extLst>
          </p:nvPr>
        </p:nvGraphicFramePr>
        <p:xfrm>
          <a:off x="697523" y="1604950"/>
          <a:ext cx="4191000" cy="994410"/>
        </p:xfrm>
        <a:graphic>
          <a:graphicData uri="http://schemas.openxmlformats.org/drawingml/2006/table">
            <a:tbl>
              <a:tblPr/>
              <a:tblGrid>
                <a:gridCol w="13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39928"/>
              </p:ext>
            </p:extLst>
          </p:nvPr>
        </p:nvGraphicFramePr>
        <p:xfrm>
          <a:off x="5586046" y="1604950"/>
          <a:ext cx="2291862" cy="994410"/>
        </p:xfrm>
        <a:graphic>
          <a:graphicData uri="http://schemas.openxmlformats.org/drawingml/2006/table">
            <a:tbl>
              <a:tblPr/>
              <a:tblGrid>
                <a:gridCol w="114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6254"/>
              </p:ext>
            </p:extLst>
          </p:nvPr>
        </p:nvGraphicFramePr>
        <p:xfrm>
          <a:off x="8551984" y="1604950"/>
          <a:ext cx="3487616" cy="994410"/>
        </p:xfrm>
        <a:graphic>
          <a:graphicData uri="http://schemas.openxmlformats.org/drawingml/2006/table">
            <a:tbl>
              <a:tblPr/>
              <a:tblGrid>
                <a:gridCol w="1743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7523" y="1191496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6046" y="1081730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R1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51984" y="1039652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R2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75255" y="3244334"/>
            <a:ext cx="3841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R1 JOIN R2 </a:t>
            </a:r>
            <a:r>
              <a:rPr lang="ru-RU" sz="2400" dirty="0"/>
              <a:t>не совпадает с</a:t>
            </a:r>
            <a:r>
              <a:rPr lang="en-US" sz="2400" dirty="0"/>
              <a:t>  R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06060"/>
              </p:ext>
            </p:extLst>
          </p:nvPr>
        </p:nvGraphicFramePr>
        <p:xfrm>
          <a:off x="3122002" y="3823627"/>
          <a:ext cx="5587512" cy="1657350"/>
        </p:xfrm>
        <a:graphic>
          <a:graphicData uri="http://schemas.openxmlformats.org/drawingml/2006/table">
            <a:tbl>
              <a:tblPr/>
              <a:tblGrid>
                <a:gridCol w="1862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17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22031"/>
            <a:ext cx="11887200" cy="87923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Другой вариант декомпозиции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97523" y="1604950"/>
          <a:ext cx="4191000" cy="994410"/>
        </p:xfrm>
        <a:graphic>
          <a:graphicData uri="http://schemas.openxmlformats.org/drawingml/2006/table">
            <a:tbl>
              <a:tblPr/>
              <a:tblGrid>
                <a:gridCol w="13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56640"/>
              </p:ext>
            </p:extLst>
          </p:nvPr>
        </p:nvGraphicFramePr>
        <p:xfrm>
          <a:off x="5586046" y="1604950"/>
          <a:ext cx="2291862" cy="994410"/>
        </p:xfrm>
        <a:graphic>
          <a:graphicData uri="http://schemas.openxmlformats.org/drawingml/2006/table">
            <a:tbl>
              <a:tblPr/>
              <a:tblGrid>
                <a:gridCol w="114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945919"/>
              </p:ext>
            </p:extLst>
          </p:nvPr>
        </p:nvGraphicFramePr>
        <p:xfrm>
          <a:off x="8551984" y="1604950"/>
          <a:ext cx="3487616" cy="994410"/>
        </p:xfrm>
        <a:graphic>
          <a:graphicData uri="http://schemas.openxmlformats.org/drawingml/2006/table">
            <a:tbl>
              <a:tblPr/>
              <a:tblGrid>
                <a:gridCol w="1743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7523" y="1191496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6046" y="1081730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R1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51984" y="1039652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R2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69219" y="3244334"/>
            <a:ext cx="3453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R1 JOIN R2 </a:t>
            </a:r>
            <a:r>
              <a:rPr lang="ru-RU" sz="2400" dirty="0"/>
              <a:t>совпадает с</a:t>
            </a:r>
            <a:r>
              <a:rPr lang="en-US" sz="2400" dirty="0"/>
              <a:t>  R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588155"/>
              </p:ext>
            </p:extLst>
          </p:nvPr>
        </p:nvGraphicFramePr>
        <p:xfrm>
          <a:off x="3122002" y="3823627"/>
          <a:ext cx="5587512" cy="994410"/>
        </p:xfrm>
        <a:graphic>
          <a:graphicData uri="http://schemas.openxmlformats.org/drawingml/2006/table">
            <a:tbl>
              <a:tblPr/>
              <a:tblGrid>
                <a:gridCol w="1862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00807" y="5566589"/>
            <a:ext cx="10794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М</a:t>
            </a:r>
            <a:r>
              <a:rPr lang="ru-RU" sz="2400" b="0" i="0" u="none" strike="noStrike" dirty="0">
                <a:effectLst/>
                <a:latin typeface="Times New Roman" panose="02020603050405020304" pitchFamily="18" charset="0"/>
              </a:rPr>
              <a:t>ы рассмотрели только </a:t>
            </a:r>
            <a:r>
              <a:rPr lang="ru-RU" sz="2400" b="0" i="1" u="none" strike="noStrike" dirty="0">
                <a:effectLst/>
                <a:latin typeface="Times New Roman" panose="02020603050405020304" pitchFamily="18" charset="0"/>
              </a:rPr>
              <a:t>одно конкретное состояние</a:t>
            </a:r>
            <a:r>
              <a:rPr lang="ru-RU" sz="2400" b="0" i="0" u="none" strike="noStrike" dirty="0">
                <a:effectLst/>
                <a:latin typeface="Times New Roman" panose="02020603050405020304" pitchFamily="18" charset="0"/>
              </a:rPr>
              <a:t> отношения </a:t>
            </a:r>
            <a:r>
              <a:rPr lang="en-US" sz="2400" b="0" i="0" u="none" strike="noStrike" dirty="0">
                <a:effectLst/>
                <a:latin typeface="Times New Roman" panose="02020603050405020304" pitchFamily="18" charset="0"/>
              </a:rPr>
              <a:t>R, </a:t>
            </a:r>
            <a:r>
              <a:rPr lang="ru-RU" sz="2400" dirty="0"/>
              <a:t>и не можем сказать, будет ли и в других состояниях отношение</a:t>
            </a:r>
            <a:r>
              <a:rPr lang="en-US" sz="2400" dirty="0"/>
              <a:t> R </a:t>
            </a:r>
            <a:r>
              <a:rPr lang="ru-RU" sz="2400" dirty="0"/>
              <a:t>восстанавливаться точно. </a:t>
            </a:r>
          </a:p>
        </p:txBody>
      </p:sp>
    </p:spTree>
    <p:extLst>
      <p:ext uri="{BB962C8B-B14F-4D97-AF65-F5344CB8AC3E}">
        <p14:creationId xmlns:p14="http://schemas.microsoft.com/office/powerpoint/2010/main" val="289579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Дополнительные уточнения модели предметной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/>
              <a:t>В ходе дополнительного уточнения того, какие данные необходимо учитывать, выяснилось следующее: </a:t>
            </a:r>
          </a:p>
          <a:p>
            <a:r>
              <a:rPr lang="ru-RU" sz="2600" dirty="0"/>
              <a:t>О каждом сотруднике необходимо хранить табельный номер и фамилию. Табельный номер является уникальным для каждого сотрудника. </a:t>
            </a:r>
          </a:p>
          <a:p>
            <a:r>
              <a:rPr lang="ru-RU" sz="2600" dirty="0"/>
              <a:t>Каждый отдел имеет уникальный номер. </a:t>
            </a:r>
          </a:p>
          <a:p>
            <a:r>
              <a:rPr lang="ru-RU" sz="2600" dirty="0"/>
              <a:t>Каждый проект имеет номер и наименование. Номер проекта является уникальным. </a:t>
            </a:r>
          </a:p>
          <a:p>
            <a:r>
              <a:rPr lang="ru-RU" sz="2600" dirty="0"/>
              <a:t>Каждая работа из проекта имеет номер, уникальный в пределах проекта. Работы в разных проектах могут иметь одинаковые номера.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600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402" y="35266"/>
            <a:ext cx="11887200" cy="60836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Другой вариант декомпозиция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317524"/>
              </p:ext>
            </p:extLst>
          </p:nvPr>
        </p:nvGraphicFramePr>
        <p:xfrm>
          <a:off x="697523" y="1604950"/>
          <a:ext cx="4191000" cy="1325880"/>
        </p:xfrm>
        <a:graphic>
          <a:graphicData uri="http://schemas.openxmlformats.org/drawingml/2006/table">
            <a:tbl>
              <a:tblPr/>
              <a:tblGrid>
                <a:gridCol w="13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0436"/>
              </p:ext>
            </p:extLst>
          </p:nvPr>
        </p:nvGraphicFramePr>
        <p:xfrm>
          <a:off x="5586046" y="1604950"/>
          <a:ext cx="2291862" cy="1325880"/>
        </p:xfrm>
        <a:graphic>
          <a:graphicData uri="http://schemas.openxmlformats.org/drawingml/2006/table">
            <a:tbl>
              <a:tblPr/>
              <a:tblGrid>
                <a:gridCol w="114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29994"/>
              </p:ext>
            </p:extLst>
          </p:nvPr>
        </p:nvGraphicFramePr>
        <p:xfrm>
          <a:off x="8551984" y="1604950"/>
          <a:ext cx="3487616" cy="1325880"/>
        </p:xfrm>
        <a:graphic>
          <a:graphicData uri="http://schemas.openxmlformats.org/drawingml/2006/table">
            <a:tbl>
              <a:tblPr/>
              <a:tblGrid>
                <a:gridCol w="1743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7523" y="1191496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6046" y="1081730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R1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51984" y="1039652"/>
            <a:ext cx="659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R2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89422" y="3098065"/>
            <a:ext cx="3841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R1 JOIN R2 </a:t>
            </a:r>
            <a:r>
              <a:rPr lang="ru-RU" sz="2400" dirty="0"/>
              <a:t>не совпадает с</a:t>
            </a:r>
            <a:r>
              <a:rPr lang="en-US" sz="2400" dirty="0"/>
              <a:t>  R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70302"/>
              </p:ext>
            </p:extLst>
          </p:nvPr>
        </p:nvGraphicFramePr>
        <p:xfrm>
          <a:off x="3106336" y="3557958"/>
          <a:ext cx="5618844" cy="1988820"/>
        </p:xfrm>
        <a:graphic>
          <a:graphicData uri="http://schemas.openxmlformats.org/drawingml/2006/table">
            <a:tbl>
              <a:tblPr/>
              <a:tblGrid>
                <a:gridCol w="1872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НОМЕР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ФАМИЛИЯ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ЗАРПЛАТА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Сидоров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399" y="5715786"/>
            <a:ext cx="117155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Вывод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Б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ез дополнительных ограничений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на отношение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lang="en-US" altLang="ru-RU" sz="2000" dirty="0">
                <a:latin typeface="+mn-lt"/>
                <a:cs typeface="Times New Roman" panose="02020603050405020304" pitchFamily="18" charset="0"/>
              </a:rPr>
              <a:t>R </a:t>
            </a: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н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ельзя говорить о декомпозиции без потерь.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Дополнительное ограничение  - </a:t>
            </a:r>
            <a:r>
              <a:rPr lang="ru-RU" altLang="ru-RU" sz="2000" b="1" dirty="0">
                <a:latin typeface="+mn-lt"/>
                <a:cs typeface="Times New Roman" panose="02020603050405020304" pitchFamily="18" charset="0"/>
              </a:rPr>
              <a:t>наличие первичного ключа</a:t>
            </a: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, которое определяет функциональную зависимость атрибутов.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9402" y="747264"/>
            <a:ext cx="111380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Предположим, что отношение</a:t>
            </a:r>
            <a:r>
              <a:rPr lang="en-US" sz="2000" dirty="0"/>
              <a:t> R </a:t>
            </a:r>
            <a:r>
              <a:rPr lang="ru-RU" sz="2000" dirty="0"/>
              <a:t>перешло в состояние: </a:t>
            </a:r>
          </a:p>
        </p:txBody>
      </p:sp>
    </p:spTree>
    <p:extLst>
      <p:ext uri="{BB962C8B-B14F-4D97-AF65-F5344CB8AC3E}">
        <p14:creationId xmlns:p14="http://schemas.microsoft.com/office/powerpoint/2010/main" val="1737128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84" y="143745"/>
            <a:ext cx="10515600" cy="635902"/>
          </a:xfrm>
        </p:spPr>
        <p:txBody>
          <a:bodyPr>
            <a:normAutofit/>
          </a:bodyPr>
          <a:lstStyle/>
          <a:p>
            <a:r>
              <a:rPr lang="ru-RU" sz="3200" b="1" dirty="0"/>
              <a:t>Нормальные формы более высоких порядков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84" y="943276"/>
            <a:ext cx="11931316" cy="523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НФБК (Нормальная Форма </a:t>
            </a:r>
            <a:r>
              <a:rPr lang="ru-RU" sz="2400" b="1" dirty="0" err="1"/>
              <a:t>Бойса</a:t>
            </a:r>
            <a:r>
              <a:rPr lang="ru-RU" sz="2400" b="1" dirty="0"/>
              <a:t>-Кодда)</a:t>
            </a:r>
          </a:p>
          <a:p>
            <a:pPr marL="0" indent="0">
              <a:buNone/>
            </a:pPr>
            <a:r>
              <a:rPr lang="ru-RU" sz="2400" b="1" dirty="0"/>
              <a:t>Рассматривается для отношений, имеющих более одного потенциального ключа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00180"/>
              </p:ext>
            </p:extLst>
          </p:nvPr>
        </p:nvGraphicFramePr>
        <p:xfrm>
          <a:off x="423512" y="2262814"/>
          <a:ext cx="10959164" cy="2594610"/>
        </p:xfrm>
        <a:graphic>
          <a:graphicData uri="http://schemas.openxmlformats.org/drawingml/2006/table">
            <a:tbl>
              <a:tblPr/>
              <a:tblGrid>
                <a:gridCol w="27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PNAME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Фирма 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6510" y="5689151"/>
            <a:ext cx="792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PNUM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PNAME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ru-RU" b="1" dirty="0">
                <a:latin typeface="Times New Roman" panose="02020603050405020304" pitchFamily="18" charset="0"/>
              </a:rPr>
              <a:t> являются потенциальными ключами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6510" y="4801232"/>
            <a:ext cx="11411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Предполагается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</a:rPr>
              <a:t>что наименования поставщиков являются </a:t>
            </a:r>
            <a:r>
              <a:rPr lang="ru-RU" u="sng" dirty="0">
                <a:latin typeface="Times New Roman" panose="02020603050405020304" pitchFamily="18" charset="0"/>
              </a:rPr>
              <a:t>уникальными</a:t>
            </a:r>
            <a:r>
              <a:rPr lang="ru-RU" dirty="0">
                <a:latin typeface="Times New Roman" panose="02020603050405020304" pitchFamily="18" charset="0"/>
              </a:rPr>
              <a:t> и каждый поставщик имеет свой </a:t>
            </a:r>
            <a:r>
              <a:rPr lang="ru-RU" u="sng" dirty="0">
                <a:latin typeface="Times New Roman" panose="02020603050405020304" pitchFamily="18" charset="0"/>
              </a:rPr>
              <a:t>уникальный</a:t>
            </a:r>
            <a:r>
              <a:rPr lang="ru-RU" dirty="0">
                <a:latin typeface="Times New Roman" panose="02020603050405020304" pitchFamily="18" charset="0"/>
              </a:rPr>
              <a:t> номер.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0671" y="1893482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ПРИМЕР 1</a:t>
            </a:r>
          </a:p>
        </p:txBody>
      </p:sp>
    </p:spTree>
    <p:extLst>
      <p:ext uri="{BB962C8B-B14F-4D97-AF65-F5344CB8AC3E}">
        <p14:creationId xmlns:p14="http://schemas.microsoft.com/office/powerpoint/2010/main" val="106089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88585"/>
              </p:ext>
            </p:extLst>
          </p:nvPr>
        </p:nvGraphicFramePr>
        <p:xfrm>
          <a:off x="346510" y="112387"/>
          <a:ext cx="10959164" cy="259461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7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u="sng" dirty="0">
                          <a:effectLst/>
                        </a:rPr>
                        <a:t>PNUM</a:t>
                      </a:r>
                      <a:endParaRPr lang="en-US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PNAME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детали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u="sng" dirty="0">
                          <a:effectLst/>
                        </a:rPr>
                        <a:t>DNUM</a:t>
                      </a:r>
                      <a:endParaRPr lang="en-US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VOLUME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200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300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150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250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</a:t>
                      </a:r>
                      <a:endParaRPr lang="ru-RU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499" y="2974772"/>
            <a:ext cx="792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PNUM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PNAME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ru-RU" b="1" dirty="0">
                <a:latin typeface="Times New Roman" panose="02020603050405020304" pitchFamily="18" charset="0"/>
              </a:rPr>
              <a:t> являются потенциальными ключами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3499" y="3344104"/>
            <a:ext cx="10019794" cy="1754326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lang="ru-RU" b="1" dirty="0">
                <a:sym typeface="Wingdings" panose="05000000000000000000" pitchFamily="2" charset="2"/>
              </a:rPr>
              <a:t> 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наименование поставщика зависит от номера поставщика.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номер поставщика зависит от наименования поставщика.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поставляемое количество зависит от первого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наименование поставщика зависит от первого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поставляемое количество зависит от второго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номер поставщика зависит от второго ключа отношения.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499" y="5204574"/>
            <a:ext cx="11931999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Отношение находится в 2НФ, т. к. оно не содержит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неключевых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атрибутов, зависящих от части сложного ключа (от части сложного ключа зависят атрибуты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PNAME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и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PNUM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, но они сами являются ключевыми)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Отношение находится в 3НФ, т. к. оно не содержит </a:t>
            </a:r>
            <a:r>
              <a:rPr lang="ru-RU" sz="2000" dirty="0">
                <a:solidFill>
                  <a:schemeClr val="tx1"/>
                </a:solidFill>
              </a:rPr>
              <a:t>зависимых друг от друга </a:t>
            </a:r>
            <a:r>
              <a:rPr lang="ru-RU" sz="2000" i="1" dirty="0" err="1">
                <a:solidFill>
                  <a:schemeClr val="tx1"/>
                </a:solidFill>
              </a:rPr>
              <a:t>неключевых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атрибутов (</a:t>
            </a:r>
            <a:r>
              <a:rPr lang="ru-RU" sz="2000" dirty="0" err="1">
                <a:solidFill>
                  <a:schemeClr val="tx1"/>
                </a:solidFill>
              </a:rPr>
              <a:t>неключевой</a:t>
            </a:r>
            <a:r>
              <a:rPr lang="ru-RU" sz="2000" dirty="0">
                <a:solidFill>
                  <a:schemeClr val="tx1"/>
                </a:solidFill>
              </a:rPr>
              <a:t> атрибут один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)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226519" y="895149"/>
            <a:ext cx="1732546" cy="1353799"/>
          </a:xfrm>
          <a:prstGeom prst="wedgeRectCallout">
            <a:avLst>
              <a:gd name="adj1" fmla="val -66478"/>
              <a:gd name="adj2" fmla="val -714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Данные избыточны, аномалия модификации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1199570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55544"/>
              </p:ext>
            </p:extLst>
          </p:nvPr>
        </p:nvGraphicFramePr>
        <p:xfrm>
          <a:off x="346510" y="247141"/>
          <a:ext cx="10959164" cy="2915961"/>
        </p:xfrm>
        <a:graphic>
          <a:graphicData uri="http://schemas.openxmlformats.org/drawingml/2006/table">
            <a:tbl>
              <a:tblPr/>
              <a:tblGrid>
                <a:gridCol w="27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714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PNAME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20979"/>
              </p:ext>
            </p:extLst>
          </p:nvPr>
        </p:nvGraphicFramePr>
        <p:xfrm>
          <a:off x="346510" y="3788335"/>
          <a:ext cx="3724176" cy="1874520"/>
        </p:xfrm>
        <a:graphic>
          <a:graphicData uri="http://schemas.openxmlformats.org/drawingml/2006/table">
            <a:tbl>
              <a:tblPr/>
              <a:tblGrid>
                <a:gridCol w="186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PNAME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3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98355"/>
              </p:ext>
            </p:extLst>
          </p:nvPr>
        </p:nvGraphicFramePr>
        <p:xfrm>
          <a:off x="5149517" y="3788335"/>
          <a:ext cx="6516301" cy="2868930"/>
        </p:xfrm>
        <a:graphic>
          <a:graphicData uri="http://schemas.openxmlformats.org/drawingml/2006/table">
            <a:tbl>
              <a:tblPr/>
              <a:tblGrid>
                <a:gridCol w="199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8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08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76616"/>
              </p:ext>
            </p:extLst>
          </p:nvPr>
        </p:nvGraphicFramePr>
        <p:xfrm>
          <a:off x="346510" y="112387"/>
          <a:ext cx="10959164" cy="259461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7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u="sng" dirty="0">
                          <a:effectLst/>
                        </a:rPr>
                        <a:t>PNUM</a:t>
                      </a:r>
                      <a:endParaRPr lang="en-US" u="sng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PNAME</a:t>
                      </a:r>
                      <a:endParaRPr lang="en-US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детали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en-US" u="sng" dirty="0">
                          <a:effectLst/>
                        </a:rPr>
                        <a:t>DNUM</a:t>
                      </a:r>
                      <a:endParaRPr lang="en-US" u="sng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VOLUME</a:t>
                      </a:r>
                      <a:endParaRPr lang="en-US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100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200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300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2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150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2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250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</a:t>
                      </a:r>
                      <a:endParaRPr lang="ru-RU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Фирма 3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1000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499" y="2974772"/>
            <a:ext cx="792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PNUM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PNAME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</a:t>
            </a:r>
            <a:r>
              <a:rPr lang="ru-RU" b="1" dirty="0">
                <a:latin typeface="Times New Roman" panose="02020603050405020304" pitchFamily="18" charset="0"/>
              </a:rPr>
              <a:t> являются потенциальными ключами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6510" y="3837127"/>
            <a:ext cx="10019794" cy="230832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lang="ru-RU" b="1" dirty="0">
                <a:sym typeface="Wingdings" panose="05000000000000000000" pitchFamily="2" charset="2"/>
              </a:rPr>
              <a:t> 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наименование поставщика зависит от номера поставщика.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номер поставщика зависит от наименования поставщика. </a:t>
            </a:r>
          </a:p>
          <a:p>
            <a:pPr lvl="0"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поставляемое количество зависит от первого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наименование поставщика зависит от первого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поставляемое количество зависит от второго ключа отношения.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algn="just"/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DNUM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ym typeface="Wingdings" panose="05000000000000000000" pitchFamily="2" charset="2"/>
              </a:rPr>
              <a:t>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PNUM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номер поставщика зависит от второго ключа отношения. 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226519" y="895149"/>
            <a:ext cx="1732546" cy="1353799"/>
          </a:xfrm>
          <a:prstGeom prst="wedgeRectCallout">
            <a:avLst>
              <a:gd name="adj1" fmla="val -66478"/>
              <a:gd name="adj2" fmla="val -714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Данные избыточны, аномалия модификации</a:t>
            </a:r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9083039" y="3064973"/>
            <a:ext cx="3012708" cy="1696180"/>
          </a:xfrm>
          <a:prstGeom prst="wedgeRectCallout">
            <a:avLst>
              <a:gd name="adj1" fmla="val -81217"/>
              <a:gd name="adj2" fmla="val 1778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Детерминанты (множество атрибутов  </a:t>
            </a:r>
            <a:r>
              <a:rPr lang="en-US" dirty="0"/>
              <a:t>X</a:t>
            </a:r>
            <a:r>
              <a:rPr lang="ru-RU" dirty="0"/>
              <a:t>) функциональных зависимостей </a:t>
            </a:r>
            <a:r>
              <a:rPr lang="en-US" dirty="0"/>
              <a:t>X</a:t>
            </a:r>
            <a:r>
              <a:rPr lang="ru-RU" b="1" dirty="0">
                <a:solidFill>
                  <a:srgbClr val="002060"/>
                </a:solidFill>
                <a:sym typeface="Wingdings" panose="05000000000000000000" pitchFamily="2" charset="2"/>
              </a:rPr>
              <a:t>  </a:t>
            </a:r>
            <a:r>
              <a:rPr lang="en-US" dirty="0"/>
              <a:t>Y</a:t>
            </a:r>
            <a:endParaRPr lang="ru-RU" dirty="0"/>
          </a:p>
          <a:p>
            <a:pPr algn="ctr"/>
            <a:r>
              <a:rPr lang="ru-RU" dirty="0">
                <a:solidFill>
                  <a:srgbClr val="FF0000"/>
                </a:solidFill>
              </a:rPr>
              <a:t>не являются потенциальными ключами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атрибутов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http://citforum.ru/database/dblearn/image15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-90488"/>
            <a:ext cx="171450" cy="1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246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7634" y="336787"/>
            <a:ext cx="115406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Определение 1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Отношение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находится в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нормальной форме </a:t>
            </a:r>
            <a:r>
              <a:rPr kumimoji="0" lang="ru-RU" altLang="ru-RU" sz="2000" b="1" i="1" u="none" strike="noStrike" cap="none" normalizeH="0" baseline="0" dirty="0" err="1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Бойса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-Кодда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НФБК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) тогда и только тогда,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когда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детерминанты всех функциональных зависимостей являются потенциальными ключами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4261" y="1475519"/>
            <a:ext cx="179537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Отношение "Поставки" не находится в НФБК,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lvl="0" algn="just"/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т.к. имеются зависимости (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lang="ru-RU" sz="2000" b="1" dirty="0">
                <a:sym typeface="Wingdings" panose="05000000000000000000" pitchFamily="2" charset="2"/>
              </a:rPr>
              <a:t> 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PNAME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и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PNAME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),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детерминанты которых не являются потенциальными ключами.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Для того чтобы устранить зависимость от детерминантов,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не являющихся потенциальными ключами,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необходимо провести декомпозицию,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вынося эти детерминанты и зависимые от них части в отдельное отношение.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3754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22864"/>
              </p:ext>
            </p:extLst>
          </p:nvPr>
        </p:nvGraphicFramePr>
        <p:xfrm>
          <a:off x="346510" y="247141"/>
          <a:ext cx="10959164" cy="2915961"/>
        </p:xfrm>
        <a:graphic>
          <a:graphicData uri="http://schemas.openxmlformats.org/drawingml/2006/table">
            <a:tbl>
              <a:tblPr/>
              <a:tblGrid>
                <a:gridCol w="27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714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PNAME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39097"/>
              </p:ext>
            </p:extLst>
          </p:nvPr>
        </p:nvGraphicFramePr>
        <p:xfrm>
          <a:off x="346510" y="3788335"/>
          <a:ext cx="3724176" cy="1874520"/>
        </p:xfrm>
        <a:graphic>
          <a:graphicData uri="http://schemas.openxmlformats.org/drawingml/2006/table">
            <a:tbl>
              <a:tblPr/>
              <a:tblGrid>
                <a:gridCol w="186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PNAME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1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2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Фирма 3 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0325"/>
              </p:ext>
            </p:extLst>
          </p:nvPr>
        </p:nvGraphicFramePr>
        <p:xfrm>
          <a:off x="5149517" y="3788335"/>
          <a:ext cx="6516301" cy="2868930"/>
        </p:xfrm>
        <a:graphic>
          <a:graphicData uri="http://schemas.openxmlformats.org/drawingml/2006/table">
            <a:tbl>
              <a:tblPr/>
              <a:tblGrid>
                <a:gridCol w="199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8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15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308810" y="218206"/>
            <a:ext cx="183896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ru-RU" dirty="0"/>
              <a:t>ПРИМЕР 2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24894"/>
              </p:ext>
            </p:extLst>
          </p:nvPr>
        </p:nvGraphicFramePr>
        <p:xfrm>
          <a:off x="294382" y="834390"/>
          <a:ext cx="11135628" cy="2594610"/>
        </p:xfrm>
        <a:graphic>
          <a:graphicData uri="http://schemas.openxmlformats.org/drawingml/2006/table">
            <a:tbl>
              <a:tblPr/>
              <a:tblGrid>
                <a:gridCol w="278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поставщика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PNUM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 детали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DNUM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Поставляемое количество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Сквозной номер поставки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</a:rPr>
                        <a:t>NN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9063" y="3517938"/>
            <a:ext cx="1122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Каждый акт поставки должен иметь некоторый уникальный номер ("сквозной номер поставки</a:t>
            </a:r>
            <a:r>
              <a:rPr lang="en-US" dirty="0">
                <a:latin typeface="Times New Roman" panose="02020603050405020304" pitchFamily="18" charset="0"/>
              </a:rPr>
              <a:t>”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4382" y="3976209"/>
            <a:ext cx="4392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{</a:t>
            </a:r>
            <a:r>
              <a:rPr lang="en-US" b="1" i="1" dirty="0">
                <a:latin typeface="Times New Roman" panose="02020603050405020304" pitchFamily="18" charset="0"/>
              </a:rPr>
              <a:t>PNUM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</a:rPr>
              <a:t>DNUM</a:t>
            </a:r>
            <a:r>
              <a:rPr lang="en-US" b="1" dirty="0">
                <a:latin typeface="Times New Roman" panose="02020603050405020304" pitchFamily="18" charset="0"/>
              </a:rPr>
              <a:t>} – </a:t>
            </a:r>
            <a:r>
              <a:rPr lang="ru-RU" b="1" dirty="0">
                <a:latin typeface="Times New Roman" panose="02020603050405020304" pitchFamily="18" charset="0"/>
              </a:rPr>
              <a:t>потенциальный ключ</a:t>
            </a:r>
          </a:p>
          <a:p>
            <a:r>
              <a:rPr lang="en-US" b="1" i="1" dirty="0">
                <a:latin typeface="Times New Roman" panose="02020603050405020304" pitchFamily="18" charset="0"/>
              </a:rPr>
              <a:t>NN</a:t>
            </a:r>
            <a:r>
              <a:rPr lang="en-US" b="1" dirty="0">
                <a:latin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</a:rPr>
              <a:t>потенциальный ключ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824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6213" y="251550"/>
            <a:ext cx="1081508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Зависимость атрибутов от первого ключа отношения: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VOLUME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Зависимость атрибутов от второго ключа отношения: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VOLUME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Зависимости, являющиеся следствием зависимостей от ключей отношения: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{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VOLUME,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VOLUME}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VOLUME}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NN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{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PNUM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DNUM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VOLUME}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175" y="5183279"/>
            <a:ext cx="112455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Детерминанты всех зависимостей являются потенциальными ключами, поэтому </a:t>
            </a:r>
            <a:r>
              <a:rPr lang="ru-RU" b="1" dirty="0">
                <a:latin typeface="Times New Roman" panose="02020603050405020304" pitchFamily="18" charset="0"/>
              </a:rPr>
              <a:t>данное отношение находится в НФБК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Особенностью данного отношения является то, что оно имеет два совершенно независимых потенциальных ключа.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238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57" y="211121"/>
            <a:ext cx="10515600" cy="50114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4НФ (Четвертая Нормальная Форма)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4056" y="712270"/>
            <a:ext cx="117901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Пример 3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Требуется учитывать данные об абитуриентах, поступающих в ВУЗ. При анализе предметной области были выделены следующие требования: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Каждый абитуриент имеет право сдавать экзамены на несколько факультетов одновременно.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Каждый факультет имеет свой список сдаваемых предметов.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Один и тот же предмет может сдаваться на нескольких факультетах.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Абитуриент обязан сдавать все предметы, указанные для факультета, на который он поступает, несмотря на то, что он, может быть, уже сдавал такие же предметы на другом факультете. </a:t>
            </a:r>
            <a:endParaRPr lang="ru-RU" b="0" i="0" u="none" strike="noStrike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96925"/>
              </p:ext>
            </p:extLst>
          </p:nvPr>
        </p:nvGraphicFramePr>
        <p:xfrm>
          <a:off x="4398744" y="3359217"/>
          <a:ext cx="6570042" cy="2405940"/>
        </p:xfrm>
        <a:graphic>
          <a:graphicData uri="http://schemas.openxmlformats.org/drawingml/2006/table">
            <a:tbl>
              <a:tblPr/>
              <a:tblGrid>
                <a:gridCol w="219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1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10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r>
              <a:rPr lang="ru-RU" sz="3200" b="1" dirty="0"/>
              <a:t>1НФ (Первая Нормальная Форма)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0947"/>
            <a:ext cx="10515600" cy="512188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Первая нормальная форма </a:t>
            </a:r>
            <a:r>
              <a:rPr lang="ru-RU" dirty="0"/>
              <a:t>(</a:t>
            </a:r>
            <a:r>
              <a:rPr lang="ru-RU" b="1" i="1" dirty="0"/>
              <a:t>1НФ</a:t>
            </a:r>
            <a:r>
              <a:rPr lang="ru-RU" dirty="0"/>
              <a:t>) - это обычное отношение. </a:t>
            </a:r>
          </a:p>
          <a:p>
            <a:pPr marL="0" indent="0">
              <a:buNone/>
            </a:pPr>
            <a:r>
              <a:rPr lang="ru-RU" dirty="0"/>
              <a:t>Согласно определению отношений, любое отношение автоматически уже находится в 1НФ. </a:t>
            </a:r>
          </a:p>
          <a:p>
            <a:pPr marL="0" indent="0">
              <a:buNone/>
            </a:pPr>
            <a:r>
              <a:rPr lang="ru-RU" dirty="0"/>
              <a:t>Свойства отношений (это и будут свойства 1НФ): </a:t>
            </a:r>
          </a:p>
          <a:p>
            <a:r>
              <a:rPr lang="ru-RU" dirty="0"/>
              <a:t>В отношении нет одинаковых кортежей. </a:t>
            </a:r>
          </a:p>
          <a:p>
            <a:r>
              <a:rPr lang="ru-RU" dirty="0"/>
              <a:t>Кортежи не упорядочены. </a:t>
            </a:r>
          </a:p>
          <a:p>
            <a:r>
              <a:rPr lang="ru-RU" dirty="0"/>
              <a:t>Атрибуты не упорядочены и различаются по наименованию. </a:t>
            </a:r>
          </a:p>
          <a:p>
            <a:r>
              <a:rPr lang="ru-RU" dirty="0"/>
              <a:t>Все значения атрибутов </a:t>
            </a:r>
            <a:r>
              <a:rPr lang="ru-RU" dirty="0" err="1"/>
              <a:t>атомарны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8112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241335"/>
              </p:ext>
            </p:extLst>
          </p:nvPr>
        </p:nvGraphicFramePr>
        <p:xfrm>
          <a:off x="7382578" y="295365"/>
          <a:ext cx="4485372" cy="2594610"/>
        </p:xfrm>
        <a:graphic>
          <a:graphicData uri="http://schemas.openxmlformats.org/drawingml/2006/table">
            <a:tbl>
              <a:tblPr/>
              <a:tblGrid>
                <a:gridCol w="149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62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Факультета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88021"/>
              </p:ext>
            </p:extLst>
          </p:nvPr>
        </p:nvGraphicFramePr>
        <p:xfrm>
          <a:off x="5457520" y="3407343"/>
          <a:ext cx="3137840" cy="1292029"/>
        </p:xfrm>
        <a:graphic>
          <a:graphicData uri="http://schemas.openxmlformats.org/drawingml/2006/table">
            <a:tbl>
              <a:tblPr/>
              <a:tblGrid>
                <a:gridCol w="125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08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Факультета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64398"/>
              </p:ext>
            </p:extLst>
          </p:nvPr>
        </p:nvGraphicFramePr>
        <p:xfrm>
          <a:off x="8758986" y="3407343"/>
          <a:ext cx="3243718" cy="1600200"/>
        </p:xfrm>
        <a:graphic>
          <a:graphicData uri="http://schemas.openxmlformats.org/drawingml/2006/table">
            <a:tbl>
              <a:tblPr/>
              <a:tblGrid>
                <a:gridCol w="1621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Предмета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5432" y="5325524"/>
            <a:ext cx="1092788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Как в исходном, так и в модифицированном отношении имеются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аномалии обновления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, возникающие при попытке вставить или удалить кортежи.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5432" y="6108917"/>
            <a:ext cx="1092788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Вставка и удаление кортежей не может быть выполнена независимо от других кортежей 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72141"/>
              </p:ext>
            </p:extLst>
          </p:nvPr>
        </p:nvGraphicFramePr>
        <p:xfrm>
          <a:off x="298382" y="295365"/>
          <a:ext cx="5929164" cy="2405940"/>
        </p:xfrm>
        <a:graphic>
          <a:graphicData uri="http://schemas.openxmlformats.org/drawingml/2006/table">
            <a:tbl>
              <a:tblPr/>
              <a:tblGrid>
                <a:gridCol w="197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1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105881" y="3042786"/>
            <a:ext cx="2281187" cy="1164657"/>
          </a:xfrm>
          <a:prstGeom prst="wedgeRoundRectCallout">
            <a:avLst>
              <a:gd name="adj1" fmla="val 63977"/>
              <a:gd name="adj2" fmla="val -8956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Функциональных зависимостей НЕТ!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0757"/>
              </p:ext>
            </p:extLst>
          </p:nvPr>
        </p:nvGraphicFramePr>
        <p:xfrm>
          <a:off x="2550694" y="3430642"/>
          <a:ext cx="2743200" cy="126873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731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43438"/>
              </p:ext>
            </p:extLst>
          </p:nvPr>
        </p:nvGraphicFramePr>
        <p:xfrm>
          <a:off x="298382" y="295365"/>
          <a:ext cx="5929164" cy="2405940"/>
        </p:xfrm>
        <a:graphic>
          <a:graphicData uri="http://schemas.openxmlformats.org/drawingml/2006/table">
            <a:tbl>
              <a:tblPr/>
              <a:tblGrid>
                <a:gridCol w="197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1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z1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b1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105881" y="3042786"/>
            <a:ext cx="2281187" cy="1164657"/>
          </a:xfrm>
          <a:prstGeom prst="wedgeRoundRectCallout">
            <a:avLst>
              <a:gd name="adj1" fmla="val 63977"/>
              <a:gd name="adj2" fmla="val -8956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Функциональных зависимостей НЕТ!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8065971" y="779645"/>
            <a:ext cx="3975233" cy="1284895"/>
          </a:xfrm>
          <a:prstGeom prst="wedgeRoundRectCallout">
            <a:avLst>
              <a:gd name="adj1" fmla="val -94391"/>
              <a:gd name="adj2" fmla="val -1059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Многозначная зависимость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382" y="4991590"/>
            <a:ext cx="11273086" cy="147732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Определение 2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Пусть  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</a:t>
            </a:r>
            <a:r>
              <a:rPr kumimoji="0" lang="en-US" altLang="ru-RU" b="0" i="0" u="none" strike="noStrike" cap="none" normalizeH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- отношение и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X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Z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- некоторые из его атрибутов (или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непересекающиеся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множества атрибутов).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lvl="0" algn="just"/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Тогда атрибуты (множества атрибутов)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и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Z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многозначно зависят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от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X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(обозначается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X </a:t>
            </a:r>
            <a:r>
              <a:rPr lang="ru-RU" b="1" dirty="0">
                <a:sym typeface="Wingdings" panose="05000000000000000000" pitchFamily="2" charset="2"/>
              </a:rPr>
              <a:t> 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Y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|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Z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),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lvl="0" algn="just"/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тогда и только тогда, когда из того, что в отношении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содержатся кортежи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r1=(a,b,z1)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и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r2=(a,b1,z)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  следует,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lvl="0" algn="just"/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что в отношении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содержится также и кортеж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r3=(</a:t>
            </a:r>
            <a:r>
              <a:rPr kumimoji="0" lang="en-US" altLang="ru-RU" b="0" i="0" u="none" strike="noStrike" cap="none" normalizeH="0" baseline="0" dirty="0" err="1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a,b,z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)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7210057" y="2205966"/>
            <a:ext cx="4444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Факультет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lang="ru-RU" sz="2000" b="1" dirty="0">
                <a:sym typeface="Wingdings" panose="05000000000000000000" pitchFamily="2" charset="2"/>
              </a:rPr>
              <a:t> 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Абитуриент|Предмет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11280" name="Picture 16" descr="http://citforum.ru/database/dblearn/image29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06420" y="6304774"/>
            <a:ext cx="3429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768794" y="2986121"/>
            <a:ext cx="8147743" cy="18158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ля каждого факультета (для каждого значения из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effectLst/>
              </a:rPr>
              <a:t>X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поступающий на него абитуриент (значение из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effectLst/>
              </a:rPr>
              <a:t>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сдает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и тот же список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(набор значений из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effectLst/>
              </a:rPr>
              <a:t>Z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для каждого факультета каждый сдаваемый на факультете экзамен сдается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 тем же списком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абитуриентов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наличие этой зависимости не позволяет независимо вставлять и удалять кортежи.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Кортежи обязаны вставляться и удаляться одновременно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целыми наборами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0506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421"/>
              </p:ext>
            </p:extLst>
          </p:nvPr>
        </p:nvGraphicFramePr>
        <p:xfrm>
          <a:off x="298382" y="295365"/>
          <a:ext cx="5929164" cy="2405940"/>
        </p:xfrm>
        <a:graphic>
          <a:graphicData uri="http://schemas.openxmlformats.org/drawingml/2006/table">
            <a:tbl>
              <a:tblPr/>
              <a:tblGrid>
                <a:gridCol w="197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1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z1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b1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88763"/>
              </p:ext>
            </p:extLst>
          </p:nvPr>
        </p:nvGraphicFramePr>
        <p:xfrm>
          <a:off x="298382" y="3097722"/>
          <a:ext cx="3695300" cy="1325880"/>
        </p:xfrm>
        <a:graphic>
          <a:graphicData uri="http://schemas.openxmlformats.org/drawingml/2006/table">
            <a:tbl>
              <a:tblPr/>
              <a:tblGrid>
                <a:gridCol w="18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Абитуриент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47158"/>
              </p:ext>
            </p:extLst>
          </p:nvPr>
        </p:nvGraphicFramePr>
        <p:xfrm>
          <a:off x="4437247" y="3097722"/>
          <a:ext cx="6541168" cy="1657350"/>
        </p:xfrm>
        <a:graphic>
          <a:graphicData uri="http://schemas.openxmlformats.org/drawingml/2006/table">
            <a:tbl>
              <a:tblPr/>
              <a:tblGrid>
                <a:gridCol w="32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Факультет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Физический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8382" y="5127129"/>
            <a:ext cx="11056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Устранены аномалии вставки и удаления, характерные для отношения "Абитуриенты-Факультеты-Предметы". </a:t>
            </a: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Полученные отношения остались полностью ключевыми, и в них по-прежнему нет функциональных зависимостей. </a:t>
            </a:r>
            <a:endParaRPr lang="ru-RU" b="0" i="0" u="none" strike="noStrike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86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259" y="365125"/>
            <a:ext cx="11026541" cy="414521"/>
          </a:xfrm>
        </p:spPr>
        <p:txBody>
          <a:bodyPr>
            <a:noAutofit/>
          </a:bodyPr>
          <a:lstStyle/>
          <a:p>
            <a:r>
              <a:rPr lang="ru-RU" sz="2800" b="1" dirty="0"/>
              <a:t>5НФ (Пятая Нормальная Форма)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259" y="946030"/>
            <a:ext cx="10847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Функциональные и многозначные зависимости позволяют произвести декомпозицию исходного отношения без потерь на </a:t>
            </a:r>
            <a:r>
              <a:rPr lang="ru-RU" i="1" dirty="0">
                <a:latin typeface="Times New Roman" panose="02020603050405020304" pitchFamily="18" charset="0"/>
              </a:rPr>
              <a:t>две </a:t>
            </a:r>
            <a:r>
              <a:rPr lang="ru-RU" dirty="0">
                <a:latin typeface="Times New Roman" panose="02020603050405020304" pitchFamily="18" charset="0"/>
              </a:rPr>
              <a:t>проекции.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75237"/>
              </p:ext>
            </p:extLst>
          </p:nvPr>
        </p:nvGraphicFramePr>
        <p:xfrm>
          <a:off x="395439" y="1758745"/>
          <a:ext cx="2001252" cy="1657350"/>
        </p:xfrm>
        <a:graphic>
          <a:graphicData uri="http://schemas.openxmlformats.org/drawingml/2006/table">
            <a:tbl>
              <a:tblPr/>
              <a:tblGrid>
                <a:gridCol w="667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78949"/>
              </p:ext>
            </p:extLst>
          </p:nvPr>
        </p:nvGraphicFramePr>
        <p:xfrm>
          <a:off x="3979193" y="1758745"/>
          <a:ext cx="1057276" cy="1325880"/>
        </p:xfrm>
        <a:graphic>
          <a:graphicData uri="http://schemas.openxmlformats.org/drawingml/2006/table">
            <a:tbl>
              <a:tblPr/>
              <a:tblGrid>
                <a:gridCol w="52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04549"/>
              </p:ext>
            </p:extLst>
          </p:nvPr>
        </p:nvGraphicFramePr>
        <p:xfrm>
          <a:off x="5351646" y="1758745"/>
          <a:ext cx="573506" cy="1325880"/>
        </p:xfrm>
        <a:graphic>
          <a:graphicData uri="http://schemas.openxmlformats.org/drawingml/2006/table">
            <a:tbl>
              <a:tblPr/>
              <a:tblGrid>
                <a:gridCol w="28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38989"/>
              </p:ext>
            </p:extLst>
          </p:nvPr>
        </p:nvGraphicFramePr>
        <p:xfrm>
          <a:off x="6240329" y="1758745"/>
          <a:ext cx="900764" cy="1325880"/>
        </p:xfrm>
        <a:graphic>
          <a:graphicData uri="http://schemas.openxmlformats.org/drawingml/2006/table">
            <a:tbl>
              <a:tblPr/>
              <a:tblGrid>
                <a:gridCol w="450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601" y="3887962"/>
            <a:ext cx="1184940" cy="369332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28095" y="3416095"/>
            <a:ext cx="7725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восстанавливается ни по одному из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попарных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14339" name="Picture 3" descr="http://citforum.ru/database/dblearn/image3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58" y="3889975"/>
            <a:ext cx="1275864" cy="36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13652"/>
              </p:ext>
            </p:extLst>
          </p:nvPr>
        </p:nvGraphicFramePr>
        <p:xfrm>
          <a:off x="3654965" y="4433056"/>
          <a:ext cx="1590675" cy="1988820"/>
        </p:xfrm>
        <a:graphic>
          <a:graphicData uri="http://schemas.openxmlformats.org/drawingml/2006/table">
            <a:tbl>
              <a:tblPr/>
              <a:tblGrid>
                <a:gridCol w="5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7259" y="4056427"/>
            <a:ext cx="29742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Между атрибутами этого отношения имеется некоторая зависимость, но эта зависимость не является ни функциональной, ни многозначной зависимостью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73541" y="4302492"/>
            <a:ext cx="5464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ru-RU" dirty="0"/>
              <a:t>удовлетворяет зависимости соединения *(</a:t>
            </a:r>
            <a:r>
              <a:rPr lang="en-US" dirty="0"/>
              <a:t>XY,XZ,YZ),</a:t>
            </a:r>
          </a:p>
          <a:p>
            <a:endParaRPr lang="en-US" dirty="0"/>
          </a:p>
          <a:p>
            <a:r>
              <a:rPr lang="en-US" dirty="0"/>
              <a:t>R=R[X,Y] JOIN R[Y,Z] JOIN R[X,Z]</a:t>
            </a:r>
            <a:r>
              <a:rPr lang="ru-RU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F8BCE5-D561-4E9C-8622-6247752E3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780" y="3895435"/>
            <a:ext cx="11620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709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952" y="134757"/>
            <a:ext cx="1008263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Определение 6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Зависимость соединения 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*(A,B,</a:t>
            </a:r>
            <a:r>
              <a:rPr kumimoji="0" lang="en-US" altLang="ru-RU" b="0" i="0" u="none" strike="noStrike" cap="none" normalizeH="0" dirty="0">
                <a:ln>
                  <a:noFill/>
                </a:ln>
                <a:effectLst/>
                <a:cs typeface="Times New Roman" panose="02020603050405020304" pitchFamily="18" charset="0"/>
              </a:rPr>
              <a:t> …, Z)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называется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нетривиальной зависимостью соединения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,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если выполняется два условия: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Одно из множеств атрибутов </a:t>
            </a:r>
            <a:r>
              <a:rPr lang="en-US" altLang="ru-RU" dirty="0">
                <a:cs typeface="Times New Roman" panose="02020603050405020304" pitchFamily="18" charset="0"/>
              </a:rPr>
              <a:t>A,B, …, Z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не содержит потенциального ключа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отношения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Ни одно из множеств атрибутов не совпадает со всем множеством атрибутов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отношения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R.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7952" y="1909799"/>
            <a:ext cx="9824741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Определение 7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Зависимость соединения </a:t>
            </a:r>
            <a:r>
              <a:rPr lang="en-US" altLang="ru-RU" dirty="0">
                <a:cs typeface="Times New Roman" panose="02020603050405020304" pitchFamily="18" charset="0"/>
              </a:rPr>
              <a:t>*(A,B, …, Z)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называется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тривиальной зависимостью соединения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,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если выполняется одно из условий: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Либо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все множества атрибутов </a:t>
            </a:r>
            <a:r>
              <a:rPr lang="en-US" altLang="ru-RU" dirty="0">
                <a:cs typeface="Times New Roman" panose="02020603050405020304" pitchFamily="18" charset="0"/>
              </a:rPr>
              <a:t>A,B, …, Z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содержат потенциальный ключ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отношения 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Либо одно из множеств атрибутов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совпадает со всем множеством атрибутов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отношения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R.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3916" y="3571792"/>
            <a:ext cx="115092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Определение 8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Отношение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находится в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пятой нормальной форме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5НФ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) тогда и только тогда,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когда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любая имеющаяся зависимость соединения является тривиальной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23916" y="4700503"/>
            <a:ext cx="109101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Определение 9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>
              <a:ln>
                <a:noFill/>
              </a:ln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Отношение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не находится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в 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5НФ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, если в отношении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найдется нетривиальная зависимость соединения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46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936" y="247082"/>
            <a:ext cx="11530264" cy="63365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/>
              <a:t>Продолжение алгоритма нормализации (приведение к 5НФ)</a:t>
            </a:r>
          </a:p>
          <a:p>
            <a:pPr marL="0" indent="0">
              <a:buNone/>
            </a:pPr>
            <a:r>
              <a:rPr lang="ru-RU" sz="3400" i="1" dirty="0"/>
              <a:t>Шаг 4 (Приведение к НФБК)</a:t>
            </a:r>
            <a:r>
              <a:rPr lang="ru-RU" sz="3400" dirty="0"/>
              <a:t>. </a:t>
            </a:r>
          </a:p>
          <a:p>
            <a:pPr marL="0" indent="0">
              <a:buNone/>
            </a:pPr>
            <a:r>
              <a:rPr lang="ru-RU" sz="3400" dirty="0"/>
              <a:t>Если имеются отношения, содержащие несколько потенциальных ключей, то необходимо проверить, имеются ли функциональные зависимости, детерминанты которых не являются потенциальными ключами. </a:t>
            </a:r>
          </a:p>
          <a:p>
            <a:pPr marL="0" indent="0">
              <a:buNone/>
            </a:pPr>
            <a:r>
              <a:rPr lang="ru-RU" sz="3400" dirty="0"/>
              <a:t>Если такие функциональные зависимости имеются, то необходимо провести дальнейшую декомпозицию отношений. </a:t>
            </a:r>
          </a:p>
          <a:p>
            <a:pPr marL="0" indent="0">
              <a:buNone/>
            </a:pPr>
            <a:r>
              <a:rPr lang="ru-RU" sz="3400" dirty="0"/>
              <a:t>Те атрибуты, которые зависят от детерминантов, не являющихся потенциальными ключами выносятся в отдельное отношение вместе с детерминантами. </a:t>
            </a:r>
          </a:p>
          <a:p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Шаг 5 (Приведение к 4НФ)</a:t>
            </a:r>
            <a:r>
              <a:rPr lang="ru-RU" sz="3400" dirty="0"/>
              <a:t>. </a:t>
            </a:r>
          </a:p>
          <a:p>
            <a:pPr marL="0" indent="0">
              <a:buNone/>
            </a:pPr>
            <a:r>
              <a:rPr lang="ru-RU" sz="3400" dirty="0"/>
              <a:t>Если в отношениях обнаружены нетривиальные многозначные зависимости, то необходимо провести декомпозицию для исключения таких зависимостей. 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i="1" dirty="0"/>
              <a:t>Шаг 5 (Приведение к 5НФ)</a:t>
            </a:r>
            <a:r>
              <a:rPr lang="ru-RU" sz="3400" dirty="0"/>
              <a:t>. </a:t>
            </a:r>
          </a:p>
          <a:p>
            <a:pPr marL="0" indent="0">
              <a:buNone/>
            </a:pPr>
            <a:r>
              <a:rPr lang="ru-RU" sz="3400" dirty="0"/>
              <a:t>Если в отношениях обнаружены нетривиальные зависимости соединения, то необходимо провести декомпозицию для исключения и таких зависимостей.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349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Проектирование БД задача нетривиальная.</a:t>
            </a:r>
          </a:p>
          <a:p>
            <a:r>
              <a:rPr lang="ru-RU" dirty="0"/>
              <a:t>Для одной и той же предметной области можно проектировать реляционные отношения различным образом.</a:t>
            </a:r>
          </a:p>
          <a:p>
            <a:r>
              <a:rPr lang="ru-RU" dirty="0"/>
              <a:t>Возникает задача определить отношения; определить какие атрибуты поместить в те или иные отношения.</a:t>
            </a:r>
          </a:p>
          <a:p>
            <a:r>
              <a:rPr lang="ru-RU" dirty="0"/>
              <a:t>Что значит «хорошие» или «правильные» модели данных.</a:t>
            </a:r>
          </a:p>
          <a:p>
            <a:r>
              <a:rPr lang="ru-RU" dirty="0"/>
              <a:t>На примерах рассмотрены 1НФ, 2НФ, 3НФ, НФБК, 4НФ, 5НФ.</a:t>
            </a:r>
          </a:p>
          <a:p>
            <a:r>
              <a:rPr lang="ru-RU" dirty="0"/>
              <a:t>«Хорошими" являются отношения в третьей нормальной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87947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1" y="0"/>
            <a:ext cx="10515600" cy="654783"/>
          </a:xfrm>
        </p:spPr>
        <p:txBody>
          <a:bodyPr>
            <a:normAutofit/>
          </a:bodyPr>
          <a:lstStyle/>
          <a:p>
            <a:r>
              <a:rPr lang="ru-RU" sz="2400" b="1" dirty="0"/>
              <a:t>Логическая модель на первом шаге (попытка представить в 1 НФ)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1" y="1019908"/>
            <a:ext cx="11465169" cy="55919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СОТРУДНИКИ_ОТДЕЛЫ_ПРОЕКТЫ</a:t>
            </a:r>
            <a:r>
              <a:rPr lang="ru-RU" dirty="0"/>
              <a:t> (</a:t>
            </a:r>
            <a:r>
              <a:rPr lang="ru-RU" b="1" i="1" u="sng" dirty="0"/>
              <a:t>Н_СОТР</a:t>
            </a:r>
            <a:r>
              <a:rPr lang="ru-RU" dirty="0"/>
              <a:t>, </a:t>
            </a:r>
            <a:r>
              <a:rPr lang="ru-RU" b="1" dirty="0"/>
              <a:t>ФАМ</a:t>
            </a:r>
            <a:r>
              <a:rPr lang="ru-RU" dirty="0"/>
              <a:t>, </a:t>
            </a:r>
            <a:r>
              <a:rPr lang="ru-RU" b="1" dirty="0"/>
              <a:t>Н_ОТД</a:t>
            </a:r>
            <a:r>
              <a:rPr lang="ru-RU" dirty="0"/>
              <a:t>, </a:t>
            </a:r>
            <a:r>
              <a:rPr lang="ru-RU" b="1" dirty="0"/>
              <a:t>ТЕЛ</a:t>
            </a:r>
            <a:r>
              <a:rPr lang="ru-RU" dirty="0"/>
              <a:t>, </a:t>
            </a:r>
            <a:r>
              <a:rPr lang="ru-RU" b="1" i="1" u="sng" dirty="0"/>
              <a:t>Н_ПРО</a:t>
            </a:r>
            <a:r>
              <a:rPr lang="ru-RU" dirty="0"/>
              <a:t>, </a:t>
            </a:r>
            <a:r>
              <a:rPr lang="ru-RU" b="1" dirty="0"/>
              <a:t>ПРОЕКТ</a:t>
            </a:r>
            <a:r>
              <a:rPr lang="ru-RU" dirty="0"/>
              <a:t>, </a:t>
            </a:r>
            <a:r>
              <a:rPr lang="ru-RU" b="1" dirty="0"/>
              <a:t>Н_ЗАДАН</a:t>
            </a:r>
            <a:r>
              <a:rPr lang="ru-RU" dirty="0"/>
              <a:t>) </a:t>
            </a:r>
          </a:p>
          <a:p>
            <a:r>
              <a:rPr lang="ru-RU" dirty="0"/>
              <a:t>где </a:t>
            </a:r>
          </a:p>
          <a:p>
            <a:r>
              <a:rPr lang="ru-RU" b="1" i="1" dirty="0"/>
              <a:t>Н_СОТР</a:t>
            </a:r>
            <a:r>
              <a:rPr lang="ru-RU" dirty="0"/>
              <a:t> - табельный номер сотрудника </a:t>
            </a:r>
          </a:p>
          <a:p>
            <a:r>
              <a:rPr lang="ru-RU" b="1" dirty="0"/>
              <a:t>ФАМ</a:t>
            </a:r>
            <a:r>
              <a:rPr lang="ru-RU" dirty="0"/>
              <a:t> - фамилия сотрудника </a:t>
            </a:r>
          </a:p>
          <a:p>
            <a:r>
              <a:rPr lang="ru-RU" b="1" dirty="0"/>
              <a:t>Н_ОТД</a:t>
            </a:r>
            <a:r>
              <a:rPr lang="ru-RU" dirty="0"/>
              <a:t> - номер отдела, в котором числится сотрудник </a:t>
            </a:r>
          </a:p>
          <a:p>
            <a:r>
              <a:rPr lang="ru-RU" b="1" dirty="0"/>
              <a:t>ТЕЛ</a:t>
            </a:r>
            <a:r>
              <a:rPr lang="ru-RU" dirty="0"/>
              <a:t> - телефон сотрудника </a:t>
            </a:r>
          </a:p>
          <a:p>
            <a:r>
              <a:rPr lang="ru-RU" b="1" i="1" dirty="0"/>
              <a:t>Н_ПРО</a:t>
            </a:r>
            <a:r>
              <a:rPr lang="ru-RU" dirty="0"/>
              <a:t> - номер проекта, над которым работает сотрудник </a:t>
            </a:r>
          </a:p>
          <a:p>
            <a:r>
              <a:rPr lang="ru-RU" b="1" dirty="0"/>
              <a:t>ПРОЕКТ</a:t>
            </a:r>
            <a:r>
              <a:rPr lang="ru-RU" dirty="0"/>
              <a:t> - наименование проекта, над которым работает сотрудник </a:t>
            </a:r>
          </a:p>
          <a:p>
            <a:r>
              <a:rPr lang="ru-RU" b="1" dirty="0"/>
              <a:t>Н_ЗАДАН</a:t>
            </a:r>
            <a:r>
              <a:rPr lang="ru-RU" dirty="0"/>
              <a:t> - номер задания, над которым работает сотрудник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{</a:t>
            </a:r>
            <a:r>
              <a:rPr lang="ru-RU" b="1" i="1" dirty="0"/>
              <a:t>Н_СОТР</a:t>
            </a:r>
            <a:r>
              <a:rPr lang="ru-RU" dirty="0"/>
              <a:t>, </a:t>
            </a:r>
            <a:r>
              <a:rPr lang="ru-RU" b="1" i="1" dirty="0"/>
              <a:t>Н_ПРО</a:t>
            </a:r>
            <a:r>
              <a:rPr lang="ru-RU" dirty="0"/>
              <a:t>} – потенциальный ключ, т.к. каждый сотрудник в каждом проекте выполняет ровно одно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58328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5" y="457202"/>
            <a:ext cx="11107615" cy="17936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/>
              <a:t>В текущий момент</a:t>
            </a:r>
            <a:r>
              <a:rPr lang="ru-RU" sz="2400" dirty="0"/>
              <a:t> состояние предметной области отражается следующими фактами: </a:t>
            </a:r>
          </a:p>
          <a:p>
            <a:r>
              <a:rPr lang="ru-RU" sz="2400" dirty="0"/>
              <a:t>Сотрудник Иванов, работающий в 1 отделе, выполняет в первом проекте "Космос" задание 1 и во втором проекте "Климат" задание 1. </a:t>
            </a:r>
          </a:p>
          <a:p>
            <a:r>
              <a:rPr lang="ru-RU" sz="2400" dirty="0"/>
              <a:t>Сотрудник Петров, работающий в 1 отделе, выполняет в первом проекте "Космос" задание 2. </a:t>
            </a:r>
          </a:p>
          <a:p>
            <a:r>
              <a:rPr lang="ru-RU" sz="2400" dirty="0"/>
              <a:t>Сотрудник Сидоров, работающий во 2 отделе, выполняет в первом проекте "Космос" задание 3 и во втором проекте "Климат" задание 2. 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88181"/>
              </p:ext>
            </p:extLst>
          </p:nvPr>
        </p:nvGraphicFramePr>
        <p:xfrm>
          <a:off x="246184" y="3165230"/>
          <a:ext cx="11107614" cy="2988726"/>
        </p:xfrm>
        <a:graphic>
          <a:graphicData uri="http://schemas.openxmlformats.org/drawingml/2006/table">
            <a:tbl>
              <a:tblPr/>
              <a:tblGrid>
                <a:gridCol w="158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effectLst/>
                        </a:rPr>
                        <a:t>Н_СОТР</a:t>
                      </a:r>
                      <a:endParaRPr lang="ru-RU" sz="1800" u="sng" dirty="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ФАМ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Н_ОТД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ТЕЛ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effectLst/>
                        </a:rPr>
                        <a:t>Н_ПРО</a:t>
                      </a:r>
                      <a:endParaRPr lang="ru-RU" sz="1800" u="sng" dirty="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ПРОЕКТ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Н_ЗАДАН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1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1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1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2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2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Петров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1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3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effectLst/>
                        </a:rPr>
                        <a:t>1</a:t>
                      </a:r>
                      <a:endParaRPr lang="ru-RU" sz="180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2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6184" y="2523365"/>
            <a:ext cx="10796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none" strike="noStrike" dirty="0">
                <a:effectLst/>
              </a:rPr>
              <a:t>Это состояние отражается в таблице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572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/>
          </a:bodyPr>
          <a:lstStyle/>
          <a:p>
            <a:r>
              <a:rPr lang="ru-RU" sz="3200" b="1" dirty="0"/>
              <a:t>Аномалии обновления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338" y="984738"/>
            <a:ext cx="10515600" cy="519222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Интуитивное понятие аномалии как </a:t>
            </a:r>
            <a:r>
              <a:rPr lang="ru-RU" b="1" dirty="0"/>
              <a:t>неадекватности модели данных предметной области</a:t>
            </a:r>
            <a:r>
              <a:rPr lang="ru-RU" dirty="0"/>
              <a:t>, (что говорит на самом деле о том, что логическая модель данных попросту неверна!) </a:t>
            </a:r>
          </a:p>
          <a:p>
            <a:pPr marL="0" indent="0">
              <a:buNone/>
            </a:pPr>
            <a:r>
              <a:rPr lang="ru-RU" dirty="0"/>
              <a:t>или как </a:t>
            </a:r>
            <a:r>
              <a:rPr lang="ru-RU" b="1" dirty="0"/>
              <a:t>необходимости дополнительных усилий для реализации всех ограничений определенных в предметной области </a:t>
            </a:r>
            <a:r>
              <a:rPr lang="ru-RU" dirty="0"/>
              <a:t>(дополнительный программный код в виде триггеров или хранимых процедур).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Аномалии вставки (INSERT) </a:t>
            </a:r>
          </a:p>
          <a:p>
            <a:r>
              <a:rPr lang="ru-RU" dirty="0"/>
              <a:t>Аномалии обновления (UPDATE) </a:t>
            </a:r>
          </a:p>
          <a:p>
            <a:r>
              <a:rPr lang="ru-RU" dirty="0"/>
              <a:t>Аномалии удаления (DELETE)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91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4" y="120084"/>
            <a:ext cx="11107615" cy="773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Аномалии вставки (</a:t>
            </a:r>
            <a:r>
              <a:rPr lang="en-US" sz="2400" b="1" dirty="0"/>
              <a:t>INSERT)</a:t>
            </a:r>
            <a:r>
              <a:rPr lang="ru-RU" sz="2400" b="1" dirty="0"/>
              <a:t>  в</a:t>
            </a:r>
            <a:r>
              <a:rPr lang="ru-RU" sz="2400" dirty="0"/>
              <a:t> отношении </a:t>
            </a:r>
            <a:r>
              <a:rPr lang="ru-RU" sz="2400" b="1" dirty="0"/>
              <a:t>СОТРУДНИКИ_ОТДЕЛЫ_ПРОЕКТЫ</a:t>
            </a:r>
            <a:r>
              <a:rPr lang="ru-RU" sz="2400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9748"/>
              </p:ext>
            </p:extLst>
          </p:nvPr>
        </p:nvGraphicFramePr>
        <p:xfrm>
          <a:off x="246184" y="506944"/>
          <a:ext cx="11107614" cy="2455788"/>
        </p:xfrm>
        <a:graphic>
          <a:graphicData uri="http://schemas.openxmlformats.org/drawingml/2006/table">
            <a:tbl>
              <a:tblPr/>
              <a:tblGrid>
                <a:gridCol w="158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Н_ПРО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ПРОЕКТ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Н_ЗАДАН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8806" y="2981983"/>
            <a:ext cx="1194581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Нельзя вставить данные о сотруднике, который пока не участвует ни в одном проекте</a:t>
            </a:r>
          </a:p>
          <a:p>
            <a:r>
              <a:rPr lang="it-IT" dirty="0"/>
              <a:t>(4, Пушников, 2, 33-22-11, null, null, null)</a:t>
            </a:r>
            <a:endParaRPr lang="ru-RU" dirty="0"/>
          </a:p>
          <a:p>
            <a:endParaRPr lang="ru-RU" sz="900" dirty="0"/>
          </a:p>
          <a:p>
            <a:r>
              <a:rPr lang="ru-RU" dirty="0"/>
              <a:t>или вставить данные о проекте, в котором пока никто не участвует</a:t>
            </a:r>
          </a:p>
          <a:p>
            <a:r>
              <a:rPr lang="ru-RU" dirty="0"/>
              <a:t>(</a:t>
            </a:r>
            <a:r>
              <a:rPr lang="en-US" dirty="0"/>
              <a:t>null, null, null</a:t>
            </a:r>
            <a:r>
              <a:rPr lang="ru-RU" dirty="0"/>
              <a:t>,</a:t>
            </a:r>
            <a:r>
              <a:rPr lang="en-US" dirty="0"/>
              <a:t>null,3,</a:t>
            </a:r>
            <a:r>
              <a:rPr lang="ru-RU" dirty="0"/>
              <a:t>Старт,1)</a:t>
            </a:r>
          </a:p>
          <a:p>
            <a:endParaRPr lang="ru-RU" sz="800" dirty="0"/>
          </a:p>
          <a:p>
            <a:r>
              <a:rPr lang="ru-RU" i="1" dirty="0"/>
              <a:t>Н_ПРО</a:t>
            </a:r>
            <a:r>
              <a:rPr lang="ru-RU" dirty="0"/>
              <a:t> (номер проекта) входит в состав потенциального ключа, и, следовательно, не может содержать </a:t>
            </a:r>
            <a:r>
              <a:rPr lang="ru-RU" dirty="0" err="1"/>
              <a:t>null</a:t>
            </a:r>
            <a:r>
              <a:rPr lang="ru-RU" dirty="0"/>
              <a:t>-значений.</a:t>
            </a:r>
          </a:p>
          <a:p>
            <a:r>
              <a:rPr lang="ru-RU" dirty="0"/>
              <a:t>Н_СОТР (номер сотрудника) входит в состав потенциального ключа, и, следовательно, не может содержать </a:t>
            </a:r>
            <a:r>
              <a:rPr lang="ru-RU" dirty="0" err="1"/>
              <a:t>null</a:t>
            </a:r>
            <a:r>
              <a:rPr lang="ru-RU" dirty="0"/>
              <a:t>-значений.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184" y="5266161"/>
            <a:ext cx="1175651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0" i="0" u="sng" strike="noStrike" dirty="0">
                <a:effectLst/>
              </a:rPr>
              <a:t>Причина аномалии</a:t>
            </a:r>
            <a:r>
              <a:rPr lang="ru-RU" b="0" i="0" u="none" strike="noStrike" dirty="0">
                <a:effectLst/>
              </a:rPr>
              <a:t> - хранение в одном отношении разнородной информации (и о сотрудниках, и о проектах, и о работах по проекту). </a:t>
            </a:r>
          </a:p>
          <a:p>
            <a:pPr algn="just"/>
            <a:r>
              <a:rPr lang="ru-RU" b="0" i="0" u="sng" strike="noStrike" dirty="0">
                <a:effectLst/>
              </a:rPr>
              <a:t>Вывод</a:t>
            </a:r>
            <a:r>
              <a:rPr lang="ru-RU" b="0" i="0" u="none" strike="noStrike" dirty="0">
                <a:effectLst/>
              </a:rPr>
              <a:t> - логическая модель данных неадекватна модели предметной области. База данных, основанная на такой модели, будет работать неправильно. </a:t>
            </a:r>
          </a:p>
        </p:txBody>
      </p:sp>
    </p:spTree>
    <p:extLst>
      <p:ext uri="{BB962C8B-B14F-4D97-AF65-F5344CB8AC3E}">
        <p14:creationId xmlns:p14="http://schemas.microsoft.com/office/powerpoint/2010/main" val="231704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4" y="120084"/>
            <a:ext cx="11107615" cy="773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Аномалии обновления (</a:t>
            </a:r>
            <a:r>
              <a:rPr lang="en-US" sz="2400" b="1" dirty="0"/>
              <a:t>UPDATE)</a:t>
            </a:r>
            <a:r>
              <a:rPr lang="ru-RU" sz="2400" b="1" dirty="0"/>
              <a:t> в</a:t>
            </a:r>
            <a:r>
              <a:rPr lang="ru-RU" sz="2400" dirty="0"/>
              <a:t> отношении </a:t>
            </a:r>
            <a:r>
              <a:rPr lang="ru-RU" sz="2400" b="1" dirty="0"/>
              <a:t>СОТРУДНИКИ_ОТДЕЛЫ_ПРОЕКТЫ</a:t>
            </a:r>
            <a:r>
              <a:rPr lang="ru-RU" sz="2400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00918"/>
              </p:ext>
            </p:extLst>
          </p:nvPr>
        </p:nvGraphicFramePr>
        <p:xfrm>
          <a:off x="246184" y="506944"/>
          <a:ext cx="11107614" cy="2455788"/>
        </p:xfrm>
        <a:graphic>
          <a:graphicData uri="http://schemas.openxmlformats.org/drawingml/2006/table">
            <a:tbl>
              <a:tblPr/>
              <a:tblGrid>
                <a:gridCol w="158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Н_СОТР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ФАМ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Н_ОТД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ТЕЛ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>
                          <a:solidFill>
                            <a:schemeClr val="tx1"/>
                          </a:solidFill>
                          <a:effectLst/>
                        </a:rPr>
                        <a:t>Н_ПРО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ПРОЕКТ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Н_ЗАДАН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Иванов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Петров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11-22-33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Космос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Сидоров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33-22-11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Климат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3546" marR="23546" marT="23546" marB="235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1534" y="3197234"/>
            <a:ext cx="119458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Сотрудник меняет фамилию, или проект меняет наименование, или меняется номер телефона</a:t>
            </a:r>
          </a:p>
          <a:p>
            <a:endParaRPr lang="ru-RU" dirty="0"/>
          </a:p>
          <a:p>
            <a:r>
              <a:rPr lang="ru-RU" dirty="0"/>
              <a:t>Обновление базы данных одним действием реализовать невозможно. </a:t>
            </a:r>
          </a:p>
          <a:p>
            <a:r>
              <a:rPr lang="ru-RU" dirty="0"/>
              <a:t>Для поддержания отношения в целостном состоянии необходимо написать триггер, </a:t>
            </a:r>
          </a:p>
          <a:p>
            <a:r>
              <a:rPr lang="ru-RU" dirty="0"/>
              <a:t>который при обновлении одной записи корректно исправлял бы данные и в других местах таблицы.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6184" y="5266161"/>
            <a:ext cx="1175651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u="sng" dirty="0"/>
              <a:t>Причина аномалии</a:t>
            </a:r>
            <a:r>
              <a:rPr lang="ru-RU" dirty="0"/>
              <a:t> - избыточность данных, также порожденная тем, что в одном отношении хранится разнородная информация. </a:t>
            </a:r>
          </a:p>
          <a:p>
            <a:r>
              <a:rPr lang="ru-RU" u="sng" dirty="0"/>
              <a:t>Вывод</a:t>
            </a:r>
            <a:r>
              <a:rPr lang="ru-RU" dirty="0"/>
              <a:t> - увеличивается сложность разработки базы данных. База данных, основанная на такой модели, будет работать правильно только при наличии дополнительного программного кода в виде триггеров. </a:t>
            </a:r>
          </a:p>
        </p:txBody>
      </p:sp>
    </p:spTree>
    <p:extLst>
      <p:ext uri="{BB962C8B-B14F-4D97-AF65-F5344CB8AC3E}">
        <p14:creationId xmlns:p14="http://schemas.microsoft.com/office/powerpoint/2010/main" val="3424282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5313</Words>
  <Application>Microsoft Office PowerPoint</Application>
  <PresentationFormat>Широкоэкранный</PresentationFormat>
  <Paragraphs>1257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Wingdings</vt:lpstr>
      <vt:lpstr>Тема Office</vt:lpstr>
      <vt:lpstr>Нормальные формы отношений</vt:lpstr>
      <vt:lpstr>Пример проектирования отношений</vt:lpstr>
      <vt:lpstr>Дополнительные уточнения модели предметной области</vt:lpstr>
      <vt:lpstr>1НФ (Первая Нормальная Форма)</vt:lpstr>
      <vt:lpstr>Логическая модель на первом шаге (попытка представить в 1 НФ)</vt:lpstr>
      <vt:lpstr>Презентация PowerPoint</vt:lpstr>
      <vt:lpstr>Аномалии обновления</vt:lpstr>
      <vt:lpstr>Презентация PowerPoint</vt:lpstr>
      <vt:lpstr>Презентация PowerPoint</vt:lpstr>
      <vt:lpstr>Презентация PowerPoint</vt:lpstr>
      <vt:lpstr>Определение функциональной зависимости</vt:lpstr>
      <vt:lpstr>Функциональные зависимости в отношении СОТРУДНИКИ_ОТДЕЛЫ_ПРОЕКТЫ</vt:lpstr>
      <vt:lpstr>Функциональные зависимости отношений  и математическое понятие функциональной зависимости</vt:lpstr>
      <vt:lpstr>Функциональные зависимости отношений  и математическое понятие функциональной зависимости</vt:lpstr>
      <vt:lpstr>2НФ (Вторая Нормальная Форма)</vt:lpstr>
      <vt:lpstr>Отношение СОТРУДНИКИ_ОТДЕЛЫ_ПРОЕКТЫ не находится в 2НФ  {Н_СОТР, Н_ПРО} потенциальный ключ</vt:lpstr>
      <vt:lpstr>Презентация PowerPoint</vt:lpstr>
      <vt:lpstr>Анализ декомпозированных отношений</vt:lpstr>
      <vt:lpstr>Оставшиеся аномалии вставки (INSERT)</vt:lpstr>
      <vt:lpstr>Оставшиеся аномалии обновления (UPDATE)</vt:lpstr>
      <vt:lpstr>Оставшиеся аномалии удаления (DELETE)</vt:lpstr>
      <vt:lpstr>3НФ (Третья Нормальная Форма)</vt:lpstr>
      <vt:lpstr>Презентация PowerPoint</vt:lpstr>
      <vt:lpstr>Презентация PowerPoint</vt:lpstr>
      <vt:lpstr>Алгоритм нормализации (приведение к 3НФ) </vt:lpstr>
      <vt:lpstr>Сравнение нормализованных и ненормализованных моделей</vt:lpstr>
      <vt:lpstr>Корректность процедуры нормализации - декомпозиция без потерь.</vt:lpstr>
      <vt:lpstr>Декомпозиция без потерь происходит не всегда</vt:lpstr>
      <vt:lpstr>Другой вариант декомпозиции</vt:lpstr>
      <vt:lpstr>Другой вариант декомпозиция</vt:lpstr>
      <vt:lpstr>Нормальные формы более высоких порядков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4НФ (Четвертая Нормальная Форма)</vt:lpstr>
      <vt:lpstr>Презентация PowerPoint</vt:lpstr>
      <vt:lpstr>Презентация PowerPoint</vt:lpstr>
      <vt:lpstr>Презентация PowerPoint</vt:lpstr>
      <vt:lpstr>5НФ (Пятая Нормальная Форма)</vt:lpstr>
      <vt:lpstr>Презентация PowerPoint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Нормальные формы отношений</dc:title>
  <dc:creator>MN</dc:creator>
  <cp:lastModifiedBy>Елизавета Быковская</cp:lastModifiedBy>
  <cp:revision>87</cp:revision>
  <dcterms:created xsi:type="dcterms:W3CDTF">2019-02-19T16:54:51Z</dcterms:created>
  <dcterms:modified xsi:type="dcterms:W3CDTF">2023-11-27T11:29:39Z</dcterms:modified>
</cp:coreProperties>
</file>