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3D6B5-00EA-4AEA-9F3C-CDA3062C2E1B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89434-6FE5-40AC-8901-3666F5054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4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89434-6FE5-40AC-8901-3666F50546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6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FFF94-3E95-4552-8039-7B7DC25C9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7AA761-ABCE-403C-BA45-DFB3B7CA8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060679-3A59-47AB-AD75-77543696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0A02F6-0921-4214-8E7B-BC6A1F1E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BEC314-63EE-422A-8832-419B903C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9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DB389-2247-4667-B8C0-52A5C8A2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987F78-54A3-441A-BB15-D1EA238FD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08423-3702-490F-AD09-39986AFD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624826-4190-41D1-9E15-461E79F0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F87E5-F3C4-419E-A2F1-9F92E57D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07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EE293B-868A-4576-A939-7AFDBC3F2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D844FB-5FCF-4C20-B73C-FDC281758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5EF496-F2F6-4954-A75F-DEADAB2F2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306C86-4F90-4584-A6BE-567718BA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945BCB-6312-40BC-B178-106869E5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1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21993-9177-4F75-B16C-6117747B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0ABC3B-5058-4A52-9F46-D75CEA384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DE8F13-F409-4301-B159-026C67EB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4E690-6398-4143-97D8-D792698E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43640C-8C06-4653-8570-8655061F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4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5C272-EF19-4266-A7B6-2C7B13AEF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FD37AA-AE08-4126-86C0-73A6A9336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A033A2-EF0F-44A4-B46E-ACAC57AB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49E869-285E-4CB2-AC49-7BBDECD8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BFA859-F240-4580-92C7-721532D9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5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5D590-E7A2-43DC-8EC3-385350E0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B1AB-E793-4289-8221-1C5E48D7C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3140B9-309F-4B06-88B2-EDD287826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34E67A-E1ED-46AE-B767-2BA683C9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76AA30-DCA8-4DF0-9BEE-96E79FA5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BADA4E-D10C-4EA4-846E-CE216076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69276-0E09-48EB-AE90-698B6C34B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9CB465-9204-46CB-9AF8-6D951F035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C0B282-CFD8-446F-AEC3-746985C00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3874BD-E2D6-4436-9A2F-2AE201461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26898E-6348-4344-8C32-0E268A615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AE2515-842A-4B73-B56E-BEA793BF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0003FE-2999-4A56-908F-05914947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399B09-38EE-472B-A31D-28F846B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0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09A8E-5A6D-4D39-9375-051AE1E32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23690F-9411-45A3-8F76-DDD548A0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85A724-0FD3-493C-B42F-07C7ECFF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C21653-2128-4B12-BC6C-7CA2BE6A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5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E6B5AB-0B8D-4AD3-95D8-4E068013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83B608-C246-4FD2-88B8-DE896284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3751A2-6B62-4EB4-A36C-79207B3C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2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200E6-F84D-40D0-B123-91E79DF8B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5EE600-1C33-4F05-92F1-C7354245B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31BC3C-6714-4676-8C88-851BAED98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C2742F-0A37-4DB0-BEEA-87C90CEE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1AE462-7DF5-49ED-AF7D-1EBD7FA0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37D6BF-874C-48C6-9985-3957295E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D072B-7520-491F-B472-4FE00D0B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CAFE01-A630-4FFE-96D6-4E9F3CD57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17286A-6E9D-49DC-B80B-E91EE1CCD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28AA59-A216-4F29-8A6C-3B8051AB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2488C2-2DB3-452A-8FBA-BF9F3FEF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3A30F1-F6C5-46EA-89B5-F97CC006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7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23C59-61A4-4370-87C4-AFAFAEE4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9B2C19-DB46-43B6-8D47-ECDFF2C5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FC3549-089A-4DEC-8308-1A370F528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7CA7-630F-497E-AA05-5C40829F54FE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9657BB-DE25-4DEE-BF22-2787906F0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65B3D0-8533-4F6B-98AF-0EBB0B8D5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E5E-A238-4624-8CC0-E01B02117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99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36B62-163C-4D82-AA0B-E415B778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Агрегатные функции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56F38A-3819-451B-A95C-AFB5F4426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A03C6C-D36D-43FD-91C3-D9789AA5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Вторая форма функции вычисляет количество строк по определенному столбцу, при этом строки со значениями NULL игнорируются:</a:t>
            </a:r>
          </a:p>
        </p:txBody>
      </p:sp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842565BB-57F9-4AED-9A91-651D8E618046}"/>
              </a:ext>
            </a:extLst>
          </p:cNvPr>
          <p:cNvSpPr/>
          <p:nvPr/>
        </p:nvSpPr>
        <p:spPr>
          <a:xfrm>
            <a:off x="215153" y="6051176"/>
            <a:ext cx="726141" cy="44169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ACA008F-2F68-4311-A7F1-1FDB50F11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13" y="3429000"/>
            <a:ext cx="11149574" cy="121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8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6022E-D7C2-4C4C-9AA8-8796D8B5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Функции </a:t>
            </a:r>
            <a:r>
              <a:rPr lang="ru-RU" sz="3600" b="1" dirty="0" err="1"/>
              <a:t>Min</a:t>
            </a:r>
            <a:r>
              <a:rPr lang="ru-RU" sz="3600" dirty="0"/>
              <a:t> и </a:t>
            </a:r>
            <a:r>
              <a:rPr lang="ru-RU" sz="3600" b="1" dirty="0" err="1"/>
              <a:t>Max</a:t>
            </a:r>
            <a:r>
              <a:rPr lang="ru-RU" sz="3600" dirty="0"/>
              <a:t> вычисляют минимальное и максимальное значение по столбцу соответственно</a:t>
            </a:r>
          </a:p>
        </p:txBody>
      </p:sp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40764EC9-EC60-4F4A-AD26-C06340227ED9}"/>
              </a:ext>
            </a:extLst>
          </p:cNvPr>
          <p:cNvSpPr/>
          <p:nvPr/>
        </p:nvSpPr>
        <p:spPr>
          <a:xfrm>
            <a:off x="215153" y="6051176"/>
            <a:ext cx="726141" cy="44169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3BF2D51-7104-404A-9A35-DDDD421CB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583" y="1825625"/>
            <a:ext cx="6991911" cy="349595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4A1161-6552-438A-AFC3-498AB1A98E85}"/>
              </a:ext>
            </a:extLst>
          </p:cNvPr>
          <p:cNvSpPr/>
          <p:nvPr/>
        </p:nvSpPr>
        <p:spPr>
          <a:xfrm>
            <a:off x="2407583" y="5625694"/>
            <a:ext cx="6991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>
                <a:effectLst/>
                <a:latin typeface="-apple-system"/>
              </a:rPr>
              <a:t>Данные функции также игнорируют значения NULL и не учитывают их при подсчете.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1796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D21A3-A9A8-4B96-9C2F-0D988D2C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 </a:t>
            </a:r>
            <a:r>
              <a:rPr lang="ru-RU" b="1" dirty="0" err="1"/>
              <a:t>Sum</a:t>
            </a:r>
            <a:r>
              <a:rPr lang="ru-RU" dirty="0"/>
              <a:t> вычисляет сумму значений столбца. 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6A40B55-EC9E-4D99-996B-A206254EE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925" b="17924"/>
          <a:stretch/>
        </p:blipFill>
        <p:spPr>
          <a:xfrm>
            <a:off x="1122829" y="2259106"/>
            <a:ext cx="9946341" cy="914400"/>
          </a:xfrm>
          <a:prstGeom prst="rect">
            <a:avLst/>
          </a:prstGeom>
        </p:spPr>
      </p:pic>
      <p:sp>
        <p:nvSpPr>
          <p:cNvPr id="4" name="Стрелка: влево 3">
            <a:hlinkClick r:id="rId3" action="ppaction://hlinksldjump"/>
            <a:extLst>
              <a:ext uri="{FF2B5EF4-FFF2-40B4-BE49-F238E27FC236}">
                <a16:creationId xmlns:a16="http://schemas.microsoft.com/office/drawing/2014/main" id="{B0EA5ECF-902C-43B8-B6EC-606BBBC639C1}"/>
              </a:ext>
            </a:extLst>
          </p:cNvPr>
          <p:cNvSpPr/>
          <p:nvPr/>
        </p:nvSpPr>
        <p:spPr>
          <a:xfrm>
            <a:off x="215153" y="6051176"/>
            <a:ext cx="726141" cy="44169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C6DBB8-DFEA-4989-A5FD-5B3AF18D1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829" y="4324631"/>
            <a:ext cx="10230971" cy="83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64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9E25CFF-5331-45DD-A214-0385C2B36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157" y="2025159"/>
            <a:ext cx="7977686" cy="280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6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9EB570-4729-406B-99EB-4E18639FC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0989"/>
            <a:ext cx="10515600" cy="33752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Эти функции делятся на основные группы:</a:t>
            </a:r>
          </a:p>
          <a:p>
            <a:pPr marL="0" indent="0">
              <a:buNone/>
            </a:pPr>
            <a:r>
              <a:rPr lang="ru-RU" dirty="0"/>
              <a:t>	1) скалярные функции;</a:t>
            </a:r>
          </a:p>
          <a:p>
            <a:pPr marL="0" indent="0">
              <a:buNone/>
            </a:pPr>
            <a:r>
              <a:rPr lang="ru-RU" dirty="0"/>
              <a:t>	2) агрегатные функции;</a:t>
            </a:r>
          </a:p>
          <a:p>
            <a:pPr marL="0" indent="0">
              <a:buNone/>
            </a:pPr>
            <a:r>
              <a:rPr lang="ru-RU" dirty="0"/>
              <a:t>	3) функции для списка значений;</a:t>
            </a:r>
          </a:p>
          <a:p>
            <a:pPr marL="0" indent="0">
              <a:buNone/>
            </a:pPr>
            <a:r>
              <a:rPr lang="ru-RU" dirty="0"/>
              <a:t>	4) функции выбора вариантов;</a:t>
            </a:r>
          </a:p>
          <a:p>
            <a:pPr marL="0" indent="0">
              <a:buNone/>
            </a:pPr>
            <a:r>
              <a:rPr lang="ru-RU" dirty="0"/>
              <a:t>	5) оконные (аналитические)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16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B98CF6-CBCC-4421-9E2B-ED60C495E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19"/>
            <a:ext cx="10515600" cy="2796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Скалярные функции бывают следующих категорий:</a:t>
            </a:r>
          </a:p>
          <a:p>
            <a:pPr marL="0" indent="0">
              <a:buNone/>
            </a:pPr>
            <a:r>
              <a:rPr lang="ru-RU" dirty="0"/>
              <a:t>	— строковые функции;</a:t>
            </a:r>
          </a:p>
          <a:p>
            <a:pPr marL="0" indent="0">
              <a:buNone/>
            </a:pPr>
            <a:r>
              <a:rPr lang="ru-RU" dirty="0"/>
              <a:t>	— числовые функции;</a:t>
            </a:r>
          </a:p>
          <a:p>
            <a:pPr marL="0" indent="0">
              <a:buNone/>
            </a:pPr>
            <a:r>
              <a:rPr lang="ru-RU" dirty="0"/>
              <a:t>	— функции времени и даты;</a:t>
            </a:r>
          </a:p>
          <a:p>
            <a:pPr marL="0" indent="0">
              <a:buNone/>
            </a:pPr>
            <a:r>
              <a:rPr lang="ru-RU" dirty="0"/>
              <a:t>	— функция преобразования типа.</a:t>
            </a: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5D827C9-4799-43EC-90E7-508ECB715815}"/>
              </a:ext>
            </a:extLst>
          </p:cNvPr>
          <p:cNvSpPr/>
          <p:nvPr/>
        </p:nvSpPr>
        <p:spPr>
          <a:xfrm>
            <a:off x="838200" y="3348785"/>
            <a:ext cx="10515600" cy="2963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Агрегатные функции используются для получения обобщающих значений.</a:t>
            </a:r>
          </a:p>
          <a:p>
            <a:r>
              <a:rPr lang="ru-RU" dirty="0"/>
              <a:t>	</a:t>
            </a:r>
            <a:r>
              <a:rPr lang="ru-RU" sz="2400" dirty="0"/>
              <a:t>— AVG — среднее значение в столбце;</a:t>
            </a:r>
          </a:p>
          <a:p>
            <a:r>
              <a:rPr lang="ru-RU" sz="2400" dirty="0"/>
              <a:t>	— SUM — сумма значений в столбце;</a:t>
            </a:r>
          </a:p>
          <a:p>
            <a:r>
              <a:rPr lang="ru-RU" sz="2400" dirty="0"/>
              <a:t>	— MAX — наибольшее значение в столбце;</a:t>
            </a:r>
          </a:p>
          <a:p>
            <a:r>
              <a:rPr lang="ru-RU" sz="2400" dirty="0"/>
              <a:t>	— MIN — наименьшее значение в столбце или таблице;</a:t>
            </a:r>
          </a:p>
          <a:p>
            <a:r>
              <a:rPr lang="ru-RU" sz="2400" dirty="0"/>
              <a:t>	— COUNT — количество значений в столбце.</a:t>
            </a:r>
          </a:p>
        </p:txBody>
      </p:sp>
    </p:spTree>
    <p:extLst>
      <p:ext uri="{BB962C8B-B14F-4D97-AF65-F5344CB8AC3E}">
        <p14:creationId xmlns:p14="http://schemas.microsoft.com/office/powerpoint/2010/main" val="242125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592F84-0A95-4DAD-BBB2-54D9FD67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512333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Агрегатные функции могут использоваться в секции SELECT, а также в секции HAVING:</a:t>
            </a:r>
          </a:p>
          <a:p>
            <a:pPr marL="0" indent="0">
              <a:buNone/>
            </a:pPr>
            <a:r>
              <a:rPr lang="ru-RU" dirty="0"/>
              <a:t>	1) сами по себе для вывода результирующего значения;</a:t>
            </a:r>
          </a:p>
          <a:p>
            <a:pPr marL="0" indent="0">
              <a:buNone/>
            </a:pPr>
            <a:r>
              <a:rPr lang="ru-RU" dirty="0"/>
              <a:t>	2) с группировкой по столбцам для получения результирующих значений в каждой группе.</a:t>
            </a:r>
          </a:p>
          <a:p>
            <a:pPr marL="0" indent="0">
              <a:buNone/>
            </a:pPr>
            <a:r>
              <a:rPr lang="ru-RU" dirty="0"/>
              <a:t>Для функций SUM и AVG столбец должен содержать числовые значения.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Все агрегатные функции за исключением COUNT(*) игнорируют значения NULL.</a:t>
            </a:r>
          </a:p>
        </p:txBody>
      </p:sp>
    </p:spTree>
    <p:extLst>
      <p:ext uri="{BB962C8B-B14F-4D97-AF65-F5344CB8AC3E}">
        <p14:creationId xmlns:p14="http://schemas.microsoft.com/office/powerpoint/2010/main" val="353212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5876E5-B081-46AA-9BB3-918106348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2046007"/>
            <a:ext cx="10062181" cy="18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4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AA71B7-ABC1-48C4-9EC0-F02CEB24E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592" y="410606"/>
            <a:ext cx="9138396" cy="603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38858-EDB4-40F4-81DA-0679B65A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Найдем среднюю цену товаров из базы данных: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D161DC8-4181-4E6F-A93A-8049C4CE1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132" y="1959629"/>
            <a:ext cx="10604633" cy="93148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A2DD3A-91E7-41C0-B02F-7C4183DA7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520" y="3429000"/>
            <a:ext cx="7488892" cy="2977141"/>
          </a:xfrm>
          <a:prstGeom prst="rect">
            <a:avLst/>
          </a:prstGeom>
        </p:spPr>
      </p:pic>
      <p:sp>
        <p:nvSpPr>
          <p:cNvPr id="7" name="Стрелка: влево 6">
            <a:hlinkClick r:id="rId4" action="ppaction://hlinksldjump"/>
            <a:extLst>
              <a:ext uri="{FF2B5EF4-FFF2-40B4-BE49-F238E27FC236}">
                <a16:creationId xmlns:a16="http://schemas.microsoft.com/office/drawing/2014/main" id="{77CEDFCE-38A7-43F9-9165-372EA6427DE9}"/>
              </a:ext>
            </a:extLst>
          </p:cNvPr>
          <p:cNvSpPr/>
          <p:nvPr/>
        </p:nvSpPr>
        <p:spPr>
          <a:xfrm>
            <a:off x="215153" y="6051176"/>
            <a:ext cx="726141" cy="44169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7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377D39-8342-4D24-AB83-ACB15DD9A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этапе выборки можно применять фильтрацию. Например, найдем среднюю цену для товаров определенного производителя:</a:t>
            </a:r>
          </a:p>
        </p:txBody>
      </p:sp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2A9FC013-B21A-420D-8160-9A0D58E7286E}"/>
              </a:ext>
            </a:extLst>
          </p:cNvPr>
          <p:cNvSpPr/>
          <p:nvPr/>
        </p:nvSpPr>
        <p:spPr>
          <a:xfrm>
            <a:off x="215153" y="6051176"/>
            <a:ext cx="726141" cy="44169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B487A9-F8EF-4BDD-BF08-6C11E3DFA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812" y="1629895"/>
            <a:ext cx="7270376" cy="113599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9BC3F8F-6B89-4A7D-8F2C-7D81962A117C}"/>
              </a:ext>
            </a:extLst>
          </p:cNvPr>
          <p:cNvSpPr/>
          <p:nvPr/>
        </p:nvSpPr>
        <p:spPr>
          <a:xfrm>
            <a:off x="889747" y="3350699"/>
            <a:ext cx="104125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effectLst/>
                <a:latin typeface="-apple-system"/>
              </a:rPr>
              <a:t>Также можно находить среднее значение для более сложных выражений. Например, найдем среднюю сумму всех товаров, учитывая их количество:</a:t>
            </a:r>
            <a:endParaRPr lang="ru-RU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536301B-B491-4127-9E7D-FE0D383CA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582" y="5094028"/>
            <a:ext cx="7780835" cy="72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9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526FE-59E9-44D8-B1EC-484CD988C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 </a:t>
            </a:r>
            <a:r>
              <a:rPr lang="en-US" b="1" dirty="0"/>
              <a:t>Count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29BEC-C37C-4AFC-BB2C-F76B35105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238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Есть две формы этой функции. </a:t>
            </a:r>
          </a:p>
          <a:p>
            <a:pPr marL="0" indent="0">
              <a:buNone/>
            </a:pPr>
            <a:r>
              <a:rPr lang="ru-RU" dirty="0"/>
              <a:t>Первая форма COUNT(*) подсчитывает число строк в выборке:</a:t>
            </a:r>
          </a:p>
        </p:txBody>
      </p:sp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CABDFEC9-B25F-4D8C-9CFC-652EFF6A8BCE}"/>
              </a:ext>
            </a:extLst>
          </p:cNvPr>
          <p:cNvSpPr/>
          <p:nvPr/>
        </p:nvSpPr>
        <p:spPr>
          <a:xfrm>
            <a:off x="215153" y="6051176"/>
            <a:ext cx="726141" cy="44169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8D2B88-3A97-46F3-99FF-D414C8033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600" y="2918012"/>
            <a:ext cx="5408800" cy="338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3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135</Words>
  <Application>Microsoft Office PowerPoint</Application>
  <PresentationFormat>Широкоэкранный</PresentationFormat>
  <Paragraphs>35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Times New Roman</vt:lpstr>
      <vt:lpstr>Тема Office</vt:lpstr>
      <vt:lpstr>Агрегатные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Найдем среднюю цену товаров из базы данных:</vt:lpstr>
      <vt:lpstr>Презентация PowerPoint</vt:lpstr>
      <vt:lpstr>Функция Count</vt:lpstr>
      <vt:lpstr>Презентация PowerPoint</vt:lpstr>
      <vt:lpstr>Функции Min и Max вычисляют минимальное и максимальное значение по столбцу соответственно</vt:lpstr>
      <vt:lpstr>Функция Sum вычисляет сумму значений столбца. 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Агрегатные функции</dc:title>
  <dc:creator>Елизавета Быковская</dc:creator>
  <cp:lastModifiedBy>Елизавета Быковская</cp:lastModifiedBy>
  <cp:revision>7</cp:revision>
  <dcterms:created xsi:type="dcterms:W3CDTF">2023-10-17T05:12:25Z</dcterms:created>
  <dcterms:modified xsi:type="dcterms:W3CDTF">2023-10-17T07:00:53Z</dcterms:modified>
</cp:coreProperties>
</file>