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1F02FB-1539-4EBC-92B3-03C1408D1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01C332-6900-4BAD-91F2-31CCDA82B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2853D1-04E8-4B05-87E8-3EF7C174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EC6285-0FD3-4C25-BCA1-CF2F0DAB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4AC831-669E-4F85-B273-DDF52B2E4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1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BC2F0-0921-4796-81AA-4098E02A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D66A9E-DEFC-49F8-9CAF-B534AF52C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36661C-F098-49A3-9E62-3DEE08E6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87A33D-1550-4383-B75B-CE6BB262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2FE432-FB3E-4A4B-882F-0344B61A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24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C2065C-7B1F-44B6-B3C4-4F6460B30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8A8E6F-BE90-437E-8091-F6885C283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3423DB-93C9-4981-82BB-B8CBC650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A477B4-A3A0-4039-98A0-2497A303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346414-ADEE-48F7-B77B-ADB55DCBE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7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743A4-7E18-433B-92D1-0D2D806C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803231-B671-4E03-AC19-CB4D97A33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DA4ABC-5FCF-4562-9F1C-B26557A72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005027-80A6-4ACB-A27D-722DC9024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E00D29-25AA-4179-BAE9-6E6979A62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9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90293-D0FA-45DA-BEFE-310F3939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F111C0-C1F9-468D-AC2C-A3999D4EF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409405-794B-43C5-861D-DBCFFD2E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D2F5E-D24B-4C34-B8A8-DE3E15DDE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ACD643-DB21-4587-B8F9-13F7CFD3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6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44E0C-D616-4F9D-A349-D4E06DC3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64F3DD-EB55-48BA-876C-8B430A28B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AB19DA-AE77-4B4B-92C7-182E7244E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9B9F50-47DD-4F69-BD25-BB189F6E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D1B4DC-4872-471A-91D4-31E348CD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2DC9A8-294C-4E24-A038-4F1097816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5B6BD-10B1-4B61-9E17-6DF0EE25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A7555F-06C3-4471-8897-83809770C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3F39DD-5CA3-44D1-A4FC-9FE6EDFED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0BCFE6A-EC63-4563-B2E5-0BC36EB689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C51730-5ECD-4C46-B2EE-13A50B83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75BFD9-9B07-424A-A049-ED4ECA1F8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5EFAAE-8CDE-4048-9381-E3C6FB5A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A713B4-56F2-4A23-84A1-C721836B7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61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763A0-7DE9-49BF-A9F2-47832E21F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0D5D07-6609-4115-A533-7D12472D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A1A004-A86A-4939-8A90-3F37DDFF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2AED7E3-D6E0-49F3-BEDA-D7E7B573D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7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1FE9DD-DD5C-4BB6-BB99-EE9CD7E8A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59E2CF-F7C9-41F0-8B9C-0D7979BF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8DC745-0143-4C06-8095-DCCA708FE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14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4B3ED-560B-4E8D-9C40-0397E9CF8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266253-25AC-4839-BA5F-D3BC32A2B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95BEA6-8E3E-47D5-B77D-D3730B093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405739-036B-4822-9731-22FF9113C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A22197-B1DB-4971-A032-57A49EC2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550C03-EE9F-41B8-A2E3-275BDD44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0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15D352-DA7C-4B66-AEEA-83EDA954D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B65AF18-F99C-466E-9370-24646C338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97C8D4-6928-41FB-B8D5-C3EFFA412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700F2C-A247-4019-853F-8784E9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2D8FC2-A4B2-4907-A17E-6AFF5FB2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6DB1D3-2975-43EC-A26F-0AB18EA0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40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E7287-474E-475B-B5A7-2024FB7D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246832-0381-4E47-8D17-A9ABA729B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DA9390-E500-46F8-BF80-4B96BE8E0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3140-110B-42ED-BC66-18C7EAB9FA8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266097-DE46-4677-8C4B-C77DE247A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C5739F-A932-4F0B-B005-F6B1B525AF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ECD43-89F4-41CC-ACB6-4E4241635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88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4CA56-BB5C-42D3-95B2-9932AB17B6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lucida grande"/>
              </a:rPr>
              <a:t>Пользовательские функции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2A21D4-7BB9-4149-B379-C2E2C9FCFF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11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5A3D99-D127-4A9B-A903-D87FC466E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75" y="174625"/>
            <a:ext cx="4645026" cy="263683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EAEBED-BB75-40F7-902E-4C43DF8B3F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89" t="61551" r="75417" b="2778"/>
          <a:stretch/>
        </p:blipFill>
        <p:spPr>
          <a:xfrm>
            <a:off x="269875" y="2811463"/>
            <a:ext cx="4333875" cy="391828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404FA34-E223-448E-BA75-B508B8DA52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65125"/>
            <a:ext cx="4800600" cy="583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7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2D16FA-31EF-4F10-9593-3F6B4BA96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003425"/>
            <a:ext cx="7340600" cy="4351338"/>
          </a:xfrm>
        </p:spPr>
        <p:txBody>
          <a:bodyPr/>
          <a:lstStyle/>
          <a:p>
            <a:r>
              <a:rPr lang="ru-RU" i="1" dirty="0">
                <a:latin typeface="lucida grande"/>
              </a:rPr>
              <a:t>Скалярные функции </a:t>
            </a:r>
            <a:r>
              <a:rPr lang="ru-RU" b="1" dirty="0">
                <a:latin typeface="lucida grande"/>
              </a:rPr>
              <a:t>-</a:t>
            </a:r>
            <a:r>
              <a:rPr lang="ru-RU" dirty="0">
                <a:latin typeface="lucida grande"/>
              </a:rPr>
              <a:t>функции, которые возвращают число или текст, то есть одно или несколько значений;</a:t>
            </a:r>
            <a:endParaRPr lang="en-US" dirty="0">
              <a:latin typeface="lucida grande"/>
            </a:endParaRPr>
          </a:p>
          <a:p>
            <a:endParaRPr lang="ru-RU" dirty="0">
              <a:latin typeface="lucida grande"/>
            </a:endParaRPr>
          </a:p>
          <a:p>
            <a:r>
              <a:rPr lang="ru-RU" i="1" dirty="0">
                <a:latin typeface="lucida grande"/>
              </a:rPr>
              <a:t>Функции с табличным значением </a:t>
            </a:r>
            <a:r>
              <a:rPr lang="ru-RU" b="1" dirty="0">
                <a:latin typeface="lucida grande"/>
              </a:rPr>
              <a:t>-</a:t>
            </a:r>
            <a:r>
              <a:rPr lang="ru-RU" dirty="0">
                <a:latin typeface="lucida grande"/>
              </a:rPr>
              <a:t>функции, которые выводят результат в виде таблицы.</a:t>
            </a:r>
            <a:endParaRPr lang="en-US" dirty="0">
              <a:latin typeface="lucida grande"/>
            </a:endParaRPr>
          </a:p>
          <a:p>
            <a:endParaRPr lang="ru-RU" dirty="0">
              <a:latin typeface="lucida grande"/>
            </a:endParaRPr>
          </a:p>
          <a:p>
            <a:r>
              <a:rPr lang="ru-RU" i="1" dirty="0">
                <a:latin typeface="lucida grande"/>
              </a:rPr>
              <a:t>Системные функции.</a:t>
            </a:r>
          </a:p>
          <a:p>
            <a:endParaRPr lang="ru-RU" dirty="0"/>
          </a:p>
        </p:txBody>
      </p:sp>
      <p:pic>
        <p:nvPicPr>
          <p:cNvPr id="1028" name="Picture 4" descr="Кто такой SQL-разработчик и как им стать с нуля в 2024 году">
            <a:extLst>
              <a:ext uri="{FF2B5EF4-FFF2-40B4-BE49-F238E27FC236}">
                <a16:creationId xmlns:a16="http://schemas.microsoft.com/office/drawing/2014/main" id="{03E7B245-618F-470D-B3B1-E77937A15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2316163"/>
            <a:ext cx="4142609" cy="415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C0B33C8-DF2A-4511-9450-9154195AB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lucida grande"/>
              </a:rPr>
              <a:t>Типы </a:t>
            </a:r>
            <a:r>
              <a:rPr lang="en-US" dirty="0">
                <a:latin typeface="lucida grande"/>
              </a:rPr>
              <a:t>UFD</a:t>
            </a:r>
            <a:endParaRPr lang="ru-RU" dirty="0"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70047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699210-9BD2-418E-B9F8-8F07C7A9B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lucida grande"/>
              </a:rPr>
              <a:t>Преимущества определяемых пользователем функций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CA2B72-98B8-4BC1-94CE-2D3B8EAD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9825"/>
            <a:ext cx="10515600" cy="1692275"/>
          </a:xfrm>
        </p:spPr>
        <p:txBody>
          <a:bodyPr/>
          <a:lstStyle/>
          <a:p>
            <a:r>
              <a:rPr lang="ru-RU" i="1" dirty="0">
                <a:latin typeface="lucida grande"/>
              </a:rPr>
              <a:t>Модульное программирование. </a:t>
            </a:r>
          </a:p>
          <a:p>
            <a:r>
              <a:rPr lang="ru-RU" i="1" dirty="0">
                <a:latin typeface="lucida grande"/>
              </a:rPr>
              <a:t>Быстрое выполнение</a:t>
            </a:r>
          </a:p>
          <a:p>
            <a:r>
              <a:rPr lang="ru-RU" i="1" dirty="0">
                <a:latin typeface="lucida grande"/>
              </a:rPr>
              <a:t>Уменьшение сетевого трафика</a:t>
            </a:r>
          </a:p>
        </p:txBody>
      </p:sp>
    </p:spTree>
    <p:extLst>
      <p:ext uri="{BB962C8B-B14F-4D97-AF65-F5344CB8AC3E}">
        <p14:creationId xmlns:p14="http://schemas.microsoft.com/office/powerpoint/2010/main" val="302757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6A59586-FC02-4C79-B55B-E49D591E2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"/>
            <a:ext cx="7112000" cy="3200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FUNCTION &lt;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Имя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функции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([@&lt;Параметр1&gt; &lt;Тип1&gt;[=&lt;Значение1&gt;],</a:t>
            </a:r>
          </a:p>
          <a:p>
            <a:pPr marL="0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@&lt;Параметр2&gt; &lt;Тип2&gt;[=&lt;Значение2&gt;], . . .])</a:t>
            </a:r>
          </a:p>
          <a:p>
            <a:pPr marL="0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RETURNS &lt;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Тип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&gt;/TABLE</a:t>
            </a:r>
          </a:p>
          <a:p>
            <a:pPr marL="0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</a:p>
          <a:p>
            <a:pPr marL="0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RETURN([&lt;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Команды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SQL&gt;])</a:t>
            </a:r>
            <a:endParaRPr lang="ru-RU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777ECD7-9847-486F-995C-A6A694792CA4}"/>
              </a:ext>
            </a:extLst>
          </p:cNvPr>
          <p:cNvSpPr/>
          <p:nvPr/>
        </p:nvSpPr>
        <p:spPr>
          <a:xfrm>
            <a:off x="4584700" y="3429000"/>
            <a:ext cx="7518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Здесь: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Имя функции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 - имя создаваемой пользовательской функции.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Параметр1, Параметр2, .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. - параметры передаваемые в функцию.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Значение1, Значение2, …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 - значения параметров по умолчанию.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8B0000"/>
                </a:solidFill>
                <a:effectLst/>
                <a:latin typeface="Courier New" panose="02070309020205020404" pitchFamily="49" charset="0"/>
              </a:rPr>
              <a:t>Тип1, Тип2, . .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. - типы данных параметров.</a:t>
            </a:r>
          </a:p>
        </p:txBody>
      </p:sp>
    </p:spTree>
    <p:extLst>
      <p:ext uri="{BB962C8B-B14F-4D97-AF65-F5344CB8AC3E}">
        <p14:creationId xmlns:p14="http://schemas.microsoft.com/office/powerpoint/2010/main" val="232172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21095B-DEDC-4440-BF88-8804EE825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330201"/>
            <a:ext cx="10795000" cy="2552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ucida grande"/>
              </a:rPr>
              <a:t>После служебного слова </a:t>
            </a:r>
            <a:r>
              <a:rPr lang="ru-RU" dirty="0">
                <a:solidFill>
                  <a:srgbClr val="8B0000"/>
                </a:solidFill>
                <a:latin typeface="Courier New" panose="02070309020205020404" pitchFamily="49" charset="0"/>
              </a:rPr>
              <a:t>RETURNS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в скалярных функциях ставится </a:t>
            </a:r>
            <a:r>
              <a:rPr lang="ru-RU" i="1" dirty="0">
                <a:solidFill>
                  <a:srgbClr val="000000"/>
                </a:solidFill>
                <a:latin typeface="lucida grande"/>
              </a:rPr>
              <a:t>тип данных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результата, который возвращает скалярная </a:t>
            </a:r>
            <a:r>
              <a:rPr lang="ru-RU" i="1" dirty="0">
                <a:solidFill>
                  <a:srgbClr val="000000"/>
                </a:solidFill>
                <a:latin typeface="lucida grande"/>
              </a:rPr>
              <a:t>функция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, либо ставится служебное </a:t>
            </a:r>
            <a:r>
              <a:rPr lang="ru-RU" i="1" dirty="0">
                <a:solidFill>
                  <a:srgbClr val="000000"/>
                </a:solidFill>
                <a:latin typeface="lucida grande"/>
              </a:rPr>
              <a:t>слово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</a:t>
            </a:r>
            <a:r>
              <a:rPr lang="ru-RU" dirty="0">
                <a:solidFill>
                  <a:srgbClr val="8B0000"/>
                </a:solidFill>
                <a:latin typeface="Courier New" panose="02070309020205020404" pitchFamily="49" charset="0"/>
              </a:rPr>
              <a:t>TABLE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в табличных функциях.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ucida grande"/>
              </a:rPr>
              <a:t>После служебного слова </a:t>
            </a:r>
            <a:r>
              <a:rPr lang="ru-RU" dirty="0">
                <a:solidFill>
                  <a:srgbClr val="8B0000"/>
                </a:solidFill>
                <a:latin typeface="Courier New" panose="02070309020205020404" pitchFamily="49" charset="0"/>
              </a:rPr>
              <a:t>RETURN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ставится </a:t>
            </a:r>
            <a:r>
              <a:rPr lang="ru-RU" i="1" dirty="0">
                <a:solidFill>
                  <a:srgbClr val="000000"/>
                </a:solidFill>
                <a:latin typeface="lucida grande"/>
              </a:rPr>
              <a:t>SQL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</a:t>
            </a:r>
            <a:r>
              <a:rPr lang="ru-RU" i="1" dirty="0">
                <a:solidFill>
                  <a:srgbClr val="000000"/>
                </a:solidFill>
                <a:latin typeface="lucida grande"/>
              </a:rPr>
              <a:t>команда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самой функции.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3E53C82-E630-450D-96A5-FA087F44A11B}"/>
              </a:ext>
            </a:extLst>
          </p:cNvPr>
          <p:cNvSpPr/>
          <p:nvPr/>
        </p:nvSpPr>
        <p:spPr>
          <a:xfrm>
            <a:off x="558800" y="4320739"/>
            <a:ext cx="113157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lucida grande"/>
              </a:rPr>
              <a:t>Замечание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: После служебного слова </a:t>
            </a:r>
            <a:r>
              <a:rPr lang="ru-RU" dirty="0">
                <a:solidFill>
                  <a:srgbClr val="8B0000"/>
                </a:solidFill>
                <a:latin typeface="Courier New" panose="02070309020205020404" pitchFamily="49" charset="0"/>
              </a:rPr>
              <a:t>RETURN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может быть несколько команд, которые располагаются между словами </a:t>
            </a:r>
            <a:r>
              <a:rPr lang="ru-RU" dirty="0">
                <a:solidFill>
                  <a:srgbClr val="8B0000"/>
                </a:solidFill>
                <a:latin typeface="Courier New" panose="02070309020205020404" pitchFamily="49" charset="0"/>
              </a:rPr>
              <a:t>BEGIN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и </a:t>
            </a:r>
            <a:r>
              <a:rPr lang="ru-RU" dirty="0">
                <a:solidFill>
                  <a:srgbClr val="8B0000"/>
                </a:solidFill>
                <a:latin typeface="Courier New" panose="02070309020205020404" pitchFamily="49" charset="0"/>
              </a:rPr>
              <a:t>END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. В этом случае служебное </a:t>
            </a:r>
            <a:r>
              <a:rPr lang="ru-RU" i="1" dirty="0">
                <a:solidFill>
                  <a:srgbClr val="000000"/>
                </a:solidFill>
                <a:latin typeface="lucida grande"/>
              </a:rPr>
              <a:t>слово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</a:t>
            </a:r>
            <a:r>
              <a:rPr lang="ru-RU" dirty="0">
                <a:solidFill>
                  <a:srgbClr val="8B0000"/>
                </a:solidFill>
                <a:latin typeface="Courier New" panose="02070309020205020404" pitchFamily="49" charset="0"/>
              </a:rPr>
              <a:t>RETURN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не ставится.</a:t>
            </a:r>
          </a:p>
          <a:p>
            <a:r>
              <a:rPr lang="ru-RU" b="1" dirty="0">
                <a:solidFill>
                  <a:srgbClr val="000000"/>
                </a:solidFill>
                <a:latin typeface="lucida grande"/>
              </a:rPr>
              <a:t>Замечание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: </a:t>
            </a:r>
            <a:r>
              <a:rPr lang="ru-RU" i="1" dirty="0">
                <a:solidFill>
                  <a:srgbClr val="000000"/>
                </a:solidFill>
                <a:latin typeface="lucida grande"/>
              </a:rPr>
              <a:t>Тип данных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параметра должен совпадать с типом данных выражения, в котором он используется.</a:t>
            </a:r>
          </a:p>
          <a:p>
            <a:r>
              <a:rPr lang="ru-RU" b="1" dirty="0">
                <a:solidFill>
                  <a:srgbClr val="000000"/>
                </a:solidFill>
                <a:latin typeface="lucida grande"/>
              </a:rPr>
              <a:t>Замечание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: Если используются несколько </a:t>
            </a:r>
            <a:r>
              <a:rPr lang="ru-RU" i="1" dirty="0">
                <a:solidFill>
                  <a:srgbClr val="000000"/>
                </a:solidFill>
                <a:latin typeface="lucida grande"/>
              </a:rPr>
              <a:t>SQL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команд и </a:t>
            </a:r>
            <a:r>
              <a:rPr lang="ru-RU" dirty="0">
                <a:solidFill>
                  <a:srgbClr val="8B0000"/>
                </a:solidFill>
                <a:latin typeface="Courier New" panose="02070309020205020404" pitchFamily="49" charset="0"/>
              </a:rPr>
              <a:t>BEGIN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и </a:t>
            </a:r>
            <a:r>
              <a:rPr lang="ru-RU" dirty="0">
                <a:solidFill>
                  <a:srgbClr val="8B0000"/>
                </a:solidFill>
                <a:latin typeface="Courier New" panose="02070309020205020404" pitchFamily="49" charset="0"/>
              </a:rPr>
              <a:t>END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, то перед </a:t>
            </a:r>
            <a:r>
              <a:rPr lang="ru-RU" dirty="0">
                <a:solidFill>
                  <a:srgbClr val="8B0000"/>
                </a:solidFill>
                <a:latin typeface="Courier New" panose="02070309020205020404" pitchFamily="49" charset="0"/>
              </a:rPr>
              <a:t>END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 нужно ставить команду </a:t>
            </a:r>
            <a:r>
              <a:rPr lang="ru-RU" dirty="0">
                <a:solidFill>
                  <a:srgbClr val="8B0000"/>
                </a:solidFill>
                <a:latin typeface="Courier New" panose="02070309020205020404" pitchFamily="49" charset="0"/>
              </a:rPr>
              <a:t>RETURN &lt;результат функции&gt;</a:t>
            </a:r>
            <a:r>
              <a:rPr lang="ru-RU" dirty="0">
                <a:solidFill>
                  <a:srgbClr val="000000"/>
                </a:solidFill>
                <a:latin typeface="lucida grand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925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729E6D-AE82-4CF6-993D-CCD70B743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546100"/>
            <a:ext cx="11036300" cy="5630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lucida grande"/>
              </a:rPr>
              <a:t>Внутри блока </a:t>
            </a:r>
            <a:r>
              <a:rPr lang="ru-RU" i="1" dirty="0">
                <a:latin typeface="lucida grande"/>
              </a:rPr>
              <a:t>BEGIN/END </a:t>
            </a:r>
            <a:r>
              <a:rPr lang="ru-RU" dirty="0">
                <a:latin typeface="lucida grande"/>
              </a:rPr>
              <a:t>разрешаются только следующие инструкции:</a:t>
            </a:r>
          </a:p>
          <a:p>
            <a:r>
              <a:rPr lang="ru-RU" dirty="0">
                <a:latin typeface="lucida grande"/>
              </a:rPr>
              <a:t>инструкции присвоения, такие как </a:t>
            </a:r>
            <a:r>
              <a:rPr lang="ru-RU" i="1" dirty="0">
                <a:latin typeface="lucida grande"/>
              </a:rPr>
              <a:t>SET</a:t>
            </a:r>
            <a:r>
              <a:rPr lang="ru-RU" dirty="0">
                <a:latin typeface="lucida grande"/>
              </a:rPr>
              <a:t>;</a:t>
            </a:r>
          </a:p>
          <a:p>
            <a:r>
              <a:rPr lang="ru-RU" dirty="0">
                <a:latin typeface="lucida grande"/>
              </a:rPr>
              <a:t>инструкции для управления ходом выполнения, такие как </a:t>
            </a:r>
            <a:r>
              <a:rPr lang="ru-RU" i="1" dirty="0">
                <a:latin typeface="lucida grande"/>
              </a:rPr>
              <a:t>WHILE</a:t>
            </a:r>
            <a:r>
              <a:rPr lang="ru-RU" dirty="0">
                <a:latin typeface="lucida grande"/>
              </a:rPr>
              <a:t> и </a:t>
            </a:r>
            <a:r>
              <a:rPr lang="ru-RU" i="1" dirty="0">
                <a:latin typeface="lucida grande"/>
              </a:rPr>
              <a:t>IF</a:t>
            </a:r>
            <a:r>
              <a:rPr lang="ru-RU" dirty="0">
                <a:latin typeface="lucida grande"/>
              </a:rPr>
              <a:t>;</a:t>
            </a:r>
          </a:p>
          <a:p>
            <a:r>
              <a:rPr lang="ru-RU" dirty="0">
                <a:latin typeface="lucida grande"/>
              </a:rPr>
              <a:t>инструкции </a:t>
            </a:r>
            <a:r>
              <a:rPr lang="ru-RU" i="1" dirty="0">
                <a:latin typeface="lucida grande"/>
              </a:rPr>
              <a:t>DECLARE</a:t>
            </a:r>
            <a:r>
              <a:rPr lang="ru-RU" dirty="0">
                <a:latin typeface="lucida grande"/>
              </a:rPr>
              <a:t>, объявляющие локальные переменные;</a:t>
            </a:r>
          </a:p>
          <a:p>
            <a:r>
              <a:rPr lang="ru-RU" dirty="0">
                <a:latin typeface="lucida grande"/>
              </a:rPr>
              <a:t>инструкции </a:t>
            </a:r>
            <a:r>
              <a:rPr lang="ru-RU" i="1" dirty="0">
                <a:latin typeface="lucida grande"/>
              </a:rPr>
              <a:t>SELECT</a:t>
            </a:r>
            <a:r>
              <a:rPr lang="ru-RU" dirty="0">
                <a:latin typeface="lucida grande"/>
              </a:rPr>
              <a:t>, содержащие списки столбцов выборки с выражениями, значения которых присваиваются переменным, являющимися локальными для данной функции;</a:t>
            </a:r>
          </a:p>
          <a:p>
            <a:r>
              <a:rPr lang="ru-RU" dirty="0">
                <a:latin typeface="lucida grande"/>
              </a:rPr>
              <a:t>инструкции </a:t>
            </a:r>
            <a:r>
              <a:rPr lang="ru-RU" i="1" dirty="0">
                <a:latin typeface="lucida grande"/>
              </a:rPr>
              <a:t>INSERT</a:t>
            </a:r>
            <a:r>
              <a:rPr lang="ru-RU" dirty="0">
                <a:latin typeface="lucida grande"/>
              </a:rPr>
              <a:t>, </a:t>
            </a:r>
            <a:r>
              <a:rPr lang="ru-RU" i="1" dirty="0">
                <a:latin typeface="lucida grande"/>
              </a:rPr>
              <a:t>UPDATE</a:t>
            </a:r>
            <a:r>
              <a:rPr lang="ru-RU" dirty="0">
                <a:latin typeface="lucida grande"/>
              </a:rPr>
              <a:t> и </a:t>
            </a:r>
            <a:r>
              <a:rPr lang="ru-RU" i="1" dirty="0">
                <a:latin typeface="lucida grande"/>
              </a:rPr>
              <a:t>DELETE</a:t>
            </a:r>
            <a:r>
              <a:rPr lang="ru-RU" dirty="0">
                <a:latin typeface="lucida grande"/>
              </a:rPr>
              <a:t>, которые изменяют переменные с типом данных </a:t>
            </a:r>
            <a:r>
              <a:rPr lang="ru-RU" i="1" dirty="0">
                <a:latin typeface="lucida grande"/>
              </a:rPr>
              <a:t>TABLE</a:t>
            </a:r>
            <a:r>
              <a:rPr lang="ru-RU" dirty="0">
                <a:latin typeface="lucida grande"/>
              </a:rPr>
              <a:t>, являющиеся локальными для данной функции.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29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0E13047-A7CA-4D9E-B038-E48BDA05B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50" y="495300"/>
            <a:ext cx="3067812" cy="25146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F33DE36-4512-435B-A8C2-2C4971FEE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95300"/>
            <a:ext cx="3177415" cy="282714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AA75868-02CB-43BC-9F04-7073A59F46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50" y="3995737"/>
            <a:ext cx="4763347" cy="212566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84C8BE6-E51C-4A9F-B44F-A61C455E3D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100" y="4660295"/>
            <a:ext cx="4221736" cy="125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5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9C29A6-6C35-44D3-8245-4928288AD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27906"/>
            <a:ext cx="4154488" cy="424784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3E67427-B7EA-495F-84C1-81387B0B27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6391" y="473074"/>
            <a:ext cx="4467128" cy="247332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59405F8-D012-4813-B3C7-AC9F3AC7D5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9849" y="3911600"/>
            <a:ext cx="4825903" cy="247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23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C7CA5-95CB-418E-AF56-7D3B326EF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lucida grande"/>
              </a:rPr>
              <a:t>Изменение структуры определяемых пользователями инструкций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6887A3-CB19-4D91-BE8B-EF5B99CC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lucida grande"/>
              </a:rPr>
              <a:t>Язык </a:t>
            </a:r>
            <a:r>
              <a:rPr lang="ru-RU" dirty="0" err="1">
                <a:latin typeface="lucida grande"/>
              </a:rPr>
              <a:t>Transact</a:t>
            </a:r>
            <a:r>
              <a:rPr lang="ru-RU" dirty="0">
                <a:latin typeface="lucida grande"/>
              </a:rPr>
              <a:t>-SQL также поддерживает инструкцию </a:t>
            </a:r>
            <a:r>
              <a:rPr lang="ru-RU" b="1" dirty="0">
                <a:latin typeface="lucida grande"/>
              </a:rPr>
              <a:t>ALTER FUNCTION</a:t>
            </a:r>
            <a:r>
              <a:rPr lang="ru-RU" dirty="0">
                <a:latin typeface="lucida grande"/>
              </a:rPr>
              <a:t>, которая модифицирует структуру определяемых пользователями инструкций (UDF). Эта инструкция обычно используется для удаления привязки функции к схеме. Все параметры инструкции ALTER FUNCTION имеют такое же значение, как и одноименные параметры инструкции CREATE FUNCTION.</a:t>
            </a:r>
          </a:p>
          <a:p>
            <a:pPr marL="0" indent="0">
              <a:buNone/>
            </a:pPr>
            <a:r>
              <a:rPr lang="ru-RU" dirty="0">
                <a:latin typeface="lucida grande"/>
              </a:rPr>
              <a:t>Для удаления UDF применяется </a:t>
            </a:r>
            <a:r>
              <a:rPr lang="ru-RU" b="1" dirty="0">
                <a:latin typeface="lucida grande"/>
              </a:rPr>
              <a:t>инструкция DROP FUNCTION</a:t>
            </a:r>
            <a:r>
              <a:rPr lang="ru-RU" dirty="0">
                <a:latin typeface="lucida grande"/>
              </a:rPr>
              <a:t>. Удалить функцию может только ее владелец или член предопределенной роли </a:t>
            </a:r>
            <a:r>
              <a:rPr lang="ru-RU" dirty="0" err="1">
                <a:latin typeface="lucida grande"/>
              </a:rPr>
              <a:t>db_owner</a:t>
            </a:r>
            <a:r>
              <a:rPr lang="ru-RU" dirty="0">
                <a:latin typeface="lucida grande"/>
              </a:rPr>
              <a:t> или </a:t>
            </a:r>
            <a:r>
              <a:rPr lang="ru-RU" dirty="0" err="1">
                <a:latin typeface="lucida grande"/>
              </a:rPr>
              <a:t>sysadmin</a:t>
            </a:r>
            <a:r>
              <a:rPr lang="ru-RU" dirty="0">
                <a:latin typeface="lucida grande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807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182</Words>
  <Application>Microsoft Office PowerPoint</Application>
  <PresentationFormat>Широкоэкранный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lucida grande</vt:lpstr>
      <vt:lpstr>Тема Office</vt:lpstr>
      <vt:lpstr>Пользовательские функции</vt:lpstr>
      <vt:lpstr>Типы UFD</vt:lpstr>
      <vt:lpstr>Преимущества определяемых пользователем функций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Изменение структуры определяемых пользователями инструкций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Пользовательские функции</dc:title>
  <dc:creator>Елизавета Быковская</dc:creator>
  <cp:lastModifiedBy>Елизавета Быковская</cp:lastModifiedBy>
  <cp:revision>5</cp:revision>
  <dcterms:created xsi:type="dcterms:W3CDTF">2024-03-22T18:28:11Z</dcterms:created>
  <dcterms:modified xsi:type="dcterms:W3CDTF">2024-03-22T19:06:06Z</dcterms:modified>
</cp:coreProperties>
</file>