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56D2B-654D-48C9-AA54-3A8E74A3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325073-1633-4707-BD3B-7D7CBA64F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0E350-DE35-43AA-A807-DB131475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EC161-388D-4522-9FB1-9634B423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32D4B-8375-4938-BCBE-46AF40C9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86FFA-F662-4307-8953-20676DE9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76C239-8DF8-4222-AC35-BDECEE86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DFC3F-1464-4E1E-955B-12181679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54524-A1CD-435C-8DC9-C4BF4D58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9A651-C9D0-4523-819D-A2283BB8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11D668-1B4A-4CB3-845A-588259FEB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F928D-97A6-4E12-87D2-E956813C4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8BCAC-C30D-4C46-BD19-C20E0A39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05055-0D24-4C11-9A43-5696C4F8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C6D17-18EC-47C1-BE4C-3AAB4BCF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5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5E5AA-80EC-47E9-942D-5593F26D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04CB1-131D-4561-9CD5-3836D898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98867-A09D-4C28-98A4-1FC2EB04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BE452-E663-4018-873A-D06917FD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429F4-5BF4-42FF-B386-7E6AEBF8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5FDC1-1896-49D7-AFD9-A88F278A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E5E283-1CAB-466A-A9C0-ECA578DD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186DA-F77B-4BBF-8486-6E0F5378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73DA8-C93E-445F-8092-DBA0C856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E0AED-1BBA-4ADC-80D2-1183CAAB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4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2DE2F-12EF-4B47-A545-CDED8354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D51EE-C92F-4C1E-AA0F-5F2140437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CAE3AF-7A05-4F8B-977B-459FBBB2A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7D43F-C353-43D0-AD51-6838197A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0D79F0-D0FF-4A02-8A8A-B92F1B07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90059-DAB0-47FA-AC69-CD81F2A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4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2CC2A-4900-4F8D-B3AA-6BC962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7AE931-6788-4F33-9F93-6AB9E1168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DAD14B-F6F6-4153-A0C7-2184E953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C89126-F5AA-4AB5-858D-DEBE19E08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14A4EB-FD1B-4AE9-9FC9-99C13585F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66D09A-C8EF-43D8-9C7E-0AC00B0B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8F8B29-8FE9-437D-B162-2B4BF14E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CB46F4-C663-42B2-8AB6-36E27CC8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BBCE4-A625-4861-9660-D70D1654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D68BE6-6669-457D-A789-1C4456AD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2FC21-599E-4336-98AC-3FF88431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8F78E-93D8-4163-A3A7-51AF7DC7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0F0C6D-C350-418B-BBF6-78D9042B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E649AC-8A92-4DA3-AB88-B56BA24A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B709-6A1B-4AFE-B022-E78C250A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9EB49-1652-4DF1-B71E-BDA4246C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C01B7-126C-495D-A44D-4BD09240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3C7DC2-C88C-445B-9C4B-EE1BFB521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DF54DE-EA42-43BB-BD5E-DB47ABA6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B33950-8E2F-4F13-B9AB-BC690AE0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B12932-BFAC-4C90-ABB5-CB61BA42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1A91B-7815-494C-AEC2-8451131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55FAF6-83E7-4240-B00D-5A0BD1D0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81016-0215-483F-B5BC-1E225517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CD665-16B8-4C7A-818A-69A93686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816F62-2DA6-427E-B2AC-31DD787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C3BF8-2629-4C9E-976F-9492A4ED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1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CD5AC-8456-4CF6-AFD5-5317C47E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C2202-1254-4265-85BF-B42506679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842E7-B216-4E33-BED5-A66A42355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A0FC-2F9A-4FD8-A700-6752A6FD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80885-B9D5-4E7C-9FA7-912B94548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CBB14-E585-4D98-A5A7-6A67808CB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9F79-BD1C-4591-BD4A-E16B0076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2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0C899-3129-4C84-B213-5E75E5207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Реляционная модель данных.</a:t>
            </a:r>
            <a:br>
              <a:rPr lang="ru-RU" dirty="0"/>
            </a:br>
            <a:r>
              <a:rPr lang="ru-RU" dirty="0"/>
              <a:t>Отношения, ключи, связи, индексы и т.д.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864AA-E794-443C-BB71-F2943401F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924" y="2387600"/>
            <a:ext cx="9144000" cy="1655762"/>
          </a:xfrm>
        </p:spPr>
        <p:txBody>
          <a:bodyPr/>
          <a:lstStyle/>
          <a:p>
            <a:r>
              <a:rPr lang="ru-RU" dirty="0"/>
              <a:t>Лекция 4. </a:t>
            </a:r>
          </a:p>
        </p:txBody>
      </p:sp>
      <p:pic>
        <p:nvPicPr>
          <p:cNvPr id="1026" name="Picture 2" descr="Реляционная база данных. Проектирование реляционных баз данных | OTUS">
            <a:extLst>
              <a:ext uri="{FF2B5EF4-FFF2-40B4-BE49-F238E27FC236}">
                <a16:creationId xmlns:a16="http://schemas.microsoft.com/office/drawing/2014/main" id="{95E06B60-24F3-406F-B6F7-2C654E121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387600"/>
            <a:ext cx="6217920" cy="42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6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0000-824D-4FF7-81F5-227B0506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стандарт именования объектов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358097-61EB-4EE0-8B13-766722D57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163" y="1690688"/>
            <a:ext cx="9394767" cy="49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49399-EC5F-4D82-B175-BAF3FD0A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типы данных.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332587-D317-4DD5-B42B-E9DF5D4CA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20" y="1546713"/>
            <a:ext cx="10043160" cy="53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7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869E28-C804-484C-98C8-ECE2E936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34"/>
            <a:ext cx="10515600" cy="233073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отношений есть именованные типизированные атрибуты, их аналогом в таблицах являются столбцы со своими именами и типами.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отношений есть набор кортежей, их аналогом в таблицах являются строки.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04861-C9FF-480C-A707-33507E8D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3" y="2943421"/>
            <a:ext cx="10453850" cy="34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5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675BE-A914-4987-94B1-55F42E606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3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отношения не упорядочены, в таблицах же последовательность столбцов задаётся при создании таблицы, но может быть изменена в рамках выполнения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-запросов и может не совпадать с реальным образом хранения данных.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C0F73-D4F3-4DF1-B4B5-0B8FD805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2384230"/>
            <a:ext cx="11267442" cy="2089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8D467C-50DD-4905-8388-6BDB0FAF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6" y="4473770"/>
            <a:ext cx="10711875" cy="19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0D6432-1C2B-4CCE-8E0E-582D5B5E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35"/>
            <a:ext cx="10515600" cy="121648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Кортежи отношения не упорядочены, в таблицах же строки хранятся в некоторой последовательности.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DC96E7-45A1-4A36-A187-115058DF11F4}"/>
              </a:ext>
            </a:extLst>
          </p:cNvPr>
          <p:cNvSpPr/>
          <p:nvPr/>
        </p:nvSpPr>
        <p:spPr>
          <a:xfrm>
            <a:off x="0" y="1690226"/>
            <a:ext cx="10871661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845" marR="370205" indent="143510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этим отличием связан очень частый (и в корне неверный) вопрос: «Как мне вставить в таблицу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новую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строку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строками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такой-то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такой-то?»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91845" marR="370205" indent="143510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Никак.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7373B-3393-4B71-8C3C-DCE0E623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61" y="3507454"/>
            <a:ext cx="2327390" cy="2429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E58AB0-F1DF-4F61-AAE0-9D2E0069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80" y="3854418"/>
            <a:ext cx="8292020" cy="17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3032F-F9B5-4B88-8D8F-54790BF1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4" y="3848948"/>
            <a:ext cx="11792051" cy="1413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EC07F-5C10-417A-B162-B5FC85ECE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8"/>
          <a:stretch/>
        </p:blipFill>
        <p:spPr>
          <a:xfrm>
            <a:off x="405938" y="494087"/>
            <a:ext cx="4668549" cy="2747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E0E88B-1F3B-4F9E-A2DB-4FAA8A2B1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515" y="494087"/>
            <a:ext cx="2621973" cy="30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EA4ED8-3229-4A68-9130-68B102703DB2}"/>
              </a:ext>
            </a:extLst>
          </p:cNvPr>
          <p:cNvSpPr/>
          <p:nvPr/>
        </p:nvSpPr>
        <p:spPr>
          <a:xfrm>
            <a:off x="268778" y="373902"/>
            <a:ext cx="1165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7745" marR="155575" indent="143510" algn="just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Отличие 3.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отношениях не допускается наличие одноимённых атрибутов и совпадающих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кортежей, в таблицах же (как минимум — производных, т.е. полученных выполнением запроса)</a:t>
            </a:r>
            <a:r>
              <a:rPr lang="ru-RU" sz="2400" spc="-2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нарушаться.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C3CE3-EE8F-460B-9CBA-B61D9CF9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29" y="1574231"/>
            <a:ext cx="8906342" cy="24842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ED92C-59D7-42BD-A607-49A091B1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8" y="4058438"/>
            <a:ext cx="11531254" cy="18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3E4B8-5D74-4053-A133-3480EE33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9" y="523095"/>
            <a:ext cx="10545641" cy="1754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16D11-BC7A-4B76-8D96-9B4B01AB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93" y="2853256"/>
            <a:ext cx="10186014" cy="19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BC533-5ADB-4BF5-884F-1B5DBFBC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26457-2903-4347-90E5-1001E5931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master</a:t>
            </a:r>
          </a:p>
          <a:p>
            <a:r>
              <a:rPr lang="en-US" dirty="0"/>
              <a:t>go</a:t>
            </a:r>
          </a:p>
          <a:p>
            <a:endParaRPr lang="ru-RU" dirty="0"/>
          </a:p>
          <a:p>
            <a:r>
              <a:rPr lang="en-US" dirty="0"/>
              <a:t>create database learn_1</a:t>
            </a:r>
          </a:p>
          <a:p>
            <a:r>
              <a:rPr lang="en-US" dirty="0"/>
              <a:t>go</a:t>
            </a:r>
          </a:p>
          <a:p>
            <a:endParaRPr lang="en-US" dirty="0"/>
          </a:p>
          <a:p>
            <a:r>
              <a:rPr lang="en-US" dirty="0"/>
              <a:t>drop table if exists [</a:t>
            </a:r>
            <a:r>
              <a:rPr lang="ru-RU" dirty="0"/>
              <a:t>имя таблицы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1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001F89-78CE-4C3B-A3A5-1D13CD4F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30" y="1825625"/>
            <a:ext cx="290806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 имена и названия написанные на русском заменить или английскими словами, или написать латиницей слово.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9D6A7-0406-494E-894E-52D8E7E7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22" y="1825625"/>
            <a:ext cx="7192242" cy="25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1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BE7378-0AA7-47C1-A389-321855A5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723"/>
            <a:ext cx="10515600" cy="2197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Реляционная модель </a:t>
            </a:r>
            <a:r>
              <a:rPr lang="ru-RU" dirty="0"/>
              <a:t>(</a:t>
            </a:r>
            <a:r>
              <a:rPr lang="en-US" dirty="0"/>
              <a:t>relational model</a:t>
            </a:r>
            <a:r>
              <a:rPr lang="ru-RU" dirty="0"/>
              <a:t>) — математическая теория, описывающая структуры данных, логику контроля целостности данных и правила управления данными.</a:t>
            </a:r>
          </a:p>
          <a:p>
            <a:r>
              <a:rPr lang="ru-RU" i="1" dirty="0"/>
              <a:t>Упрощённо: модель для описания реляционных баз данных.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77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BD1E61-E940-41F7-9E14-340946E6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3208713"/>
            <a:ext cx="11054542" cy="32959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недостатков реляционной модели стоит отметить, что: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проигрывает другим моделям в оптимальности описания и использования некоторых структур данных;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не избавлена от типичной и для других моделей проблемы высокой сложности разработки больших баз данных;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построенные на основе реляционной модели базы данных при выполнении многих операций являются весьма требовательными к объёмам памяти и мощности вычислительных ресурсов.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449DBB-3738-4747-A86E-E3101F9EA622}"/>
              </a:ext>
            </a:extLst>
          </p:cNvPr>
          <p:cNvSpPr/>
          <p:nvPr/>
        </p:nvSpPr>
        <p:spPr>
          <a:xfrm>
            <a:off x="332508" y="495915"/>
            <a:ext cx="1105454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реляционная модель столь удобна?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является логической 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построена на основе строгого математического аппарата;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описывает как декларативный подход, так и процедурный.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бытовом» уровне главным достоинством реляционной модели стала её повсеместная распространённость</a:t>
            </a:r>
          </a:p>
        </p:txBody>
      </p:sp>
    </p:spTree>
    <p:extLst>
      <p:ext uri="{BB962C8B-B14F-4D97-AF65-F5344CB8AC3E}">
        <p14:creationId xmlns:p14="http://schemas.microsoft.com/office/powerpoint/2010/main" val="10667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05E616F-0C4C-45A4-8A2F-F6D3DDEE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F8B8069-7B87-4F71-9505-101C4EFC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9154"/>
            <a:ext cx="10515600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множество сущностей, обладающих одинаковым набором атрибутов. В контексте реляционных баз данных отношение состоит из заголовка 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мы) и тела (набора кортежей).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математическая модель таблицы базы данных.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567F2D11-95DD-4753-B6D8-93DF0489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75208"/>
            <a:ext cx="10515600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множество кортежей (записей, строк таблицы), обладающих одинаковым набором атрибутов (свойств, полей, столбцов таблицы).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FFB553-7A08-4EA6-B90C-866D087FC8F3}"/>
              </a:ext>
            </a:extLst>
          </p:cNvPr>
          <p:cNvSpPr/>
          <p:nvPr/>
        </p:nvSpPr>
        <p:spPr>
          <a:xfrm>
            <a:off x="838200" y="2902599"/>
            <a:ext cx="105156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набор объектов данных определённой структуры и набор допустимых операций, в любой из которых такие объекты могут выступать операндами.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A0C02353-7523-4DEC-BD5D-1D969030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99322"/>
            <a:ext cx="10515600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именованное свойство сущности (отношения).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столбец (колонка) таблицы.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48F9D53C-E938-4650-92B7-E4C1E083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26713"/>
            <a:ext cx="10515600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Кортеж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часть отношения, представляющая собой уникальную взаимосвязанную комбинацию значений, каждое из которых соответствует своему атрибуту.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строка (запись) таблицы.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A73FDE-06A6-4D25-8FF8-4DD568C22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2" y="314276"/>
            <a:ext cx="8488144" cy="65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24D91E93-93C3-4FCF-9B0F-33D4C427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CC1CE2E-FB9B-4383-9F86-C340C788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87" y="272534"/>
            <a:ext cx="10552026" cy="19389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Ключевой атрибут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attribute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 attribute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атрибут отношения, входящий в состав как минимум одного потенциального ключа этого отношения.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столбец (колонка) таблицы, являющаяся частью потенциального ключа этой таблицы.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1FED22F-D769-4092-BAE3-0A4A0BEA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87" y="2600348"/>
            <a:ext cx="10552026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Неключевой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nonkey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attribute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атрибут отношения, не входящий в состав ни одного из потенциальных ключей этого отношения.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столбец (колонка) таблицы, не являющаяся частью ни одного из потенциальных ключей этой таблицы.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16ACB0F-5789-494C-98FE-DE4B8ADA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87" y="4558831"/>
            <a:ext cx="10552026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Первичный атрибут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key attribute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атрибут отношения, входящий в состав первичного ключа этого отношения.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Упрощённо: столбец (колонка) таблицы, являющаяся частью первичного ключа этой таблицы.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7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ED613-7898-4802-BBD4-5E514F9E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51"/>
            <a:ext cx="10515600" cy="3591098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отношения — описание атрибутов отношения (указание их имён, типов данных и иных свойств).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отношения — реально созданная в СУБД таблица.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(значение отношения) — те данные, которые в данный момент хранятся в переменной отношения.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 переменная отношения (представление) — дополнительная форма извлечения данных из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2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67D6B4E-F560-48B0-BE77-CF977FED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77422"/>
              </p:ext>
            </p:extLst>
          </p:nvPr>
        </p:nvGraphicFramePr>
        <p:xfrm>
          <a:off x="1546167" y="241069"/>
          <a:ext cx="8129846" cy="6375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4064923">
                  <a:extLst>
                    <a:ext uri="{9D8B030D-6E8A-4147-A177-3AD203B41FA5}">
                      <a16:colId xmlns:a16="http://schemas.microsoft.com/office/drawing/2014/main" val="471797172"/>
                    </a:ext>
                  </a:extLst>
                </a:gridCol>
                <a:gridCol w="4064923">
                  <a:extLst>
                    <a:ext uri="{9D8B030D-6E8A-4147-A177-3AD203B41FA5}">
                      <a16:colId xmlns:a16="http://schemas.microsoft.com/office/drawing/2014/main" val="3430969272"/>
                    </a:ext>
                  </a:extLst>
                </a:gridCol>
              </a:tblGrid>
              <a:tr h="1811378">
                <a:tc>
                  <a:txBody>
                    <a:bodyPr/>
                    <a:lstStyle/>
                    <a:p>
                      <a:pPr marL="35560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 процессе создания модели данных описы-</a:t>
                      </a:r>
                      <a:r>
                        <a:rPr lang="ru-RU" sz="2000" spc="-2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ваются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сущности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20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8232827"/>
                  </a:ext>
                </a:extLst>
              </a:tr>
              <a:tr h="2428069">
                <a:tc>
                  <a:txBody>
                    <a:bodyPr/>
                    <a:lstStyle/>
                    <a:p>
                      <a:pPr marL="3556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20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lang="ru-RU" sz="20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детализируется</a:t>
                      </a:r>
                      <a:r>
                        <a:rPr lang="ru-RU" sz="20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20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lang="ru-RU" sz="20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6358313"/>
                  </a:ext>
                </a:extLst>
              </a:tr>
              <a:tr h="2136415">
                <a:tc>
                  <a:txBody>
                    <a:bodyPr/>
                    <a:lstStyle/>
                    <a:p>
                      <a:pPr marL="35560" marR="27940" algn="just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 основе имеющейся схемы отношения генерируется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-код для создания переменной</a:t>
                      </a:r>
                      <a:r>
                        <a:rPr lang="ru-RU" sz="20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(т.е. реальной таблицы в реальной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управлением</a:t>
                      </a:r>
                      <a:r>
                        <a:rPr lang="ru-RU" sz="20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СУБД):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7094401"/>
                  </a:ext>
                </a:extLst>
              </a:tr>
            </a:tbl>
          </a:graphicData>
        </a:graphic>
      </p:graphicFrame>
      <p:pic>
        <p:nvPicPr>
          <p:cNvPr id="4102" name="image183.png">
            <a:extLst>
              <a:ext uri="{FF2B5EF4-FFF2-40B4-BE49-F238E27FC236}">
                <a16:creationId xmlns:a16="http://schemas.microsoft.com/office/drawing/2014/main" id="{C237DB60-BE13-40AE-8DCB-39908A29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240"/>
            <a:ext cx="2238895" cy="14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image184.png">
            <a:extLst>
              <a:ext uri="{FF2B5EF4-FFF2-40B4-BE49-F238E27FC236}">
                <a16:creationId xmlns:a16="http://schemas.microsoft.com/office/drawing/2014/main" id="{D6D8E8F9-FB1B-45A0-B40C-79813273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13" y="2262669"/>
            <a:ext cx="2238895" cy="19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76A97D-8BD3-487B-A6F3-1140E2144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707" y="4617141"/>
            <a:ext cx="3267767" cy="18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9B50596-97A7-4091-BBB7-13DCBF8D4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55574"/>
              </p:ext>
            </p:extLst>
          </p:nvPr>
        </p:nvGraphicFramePr>
        <p:xfrm>
          <a:off x="1778923" y="232756"/>
          <a:ext cx="8063346" cy="6586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4031673">
                  <a:extLst>
                    <a:ext uri="{9D8B030D-6E8A-4147-A177-3AD203B41FA5}">
                      <a16:colId xmlns:a16="http://schemas.microsoft.com/office/drawing/2014/main" val="791327187"/>
                    </a:ext>
                  </a:extLst>
                </a:gridCol>
                <a:gridCol w="4031673">
                  <a:extLst>
                    <a:ext uri="{9D8B030D-6E8A-4147-A177-3AD203B41FA5}">
                      <a16:colId xmlns:a16="http://schemas.microsoft.com/office/drawing/2014/main" val="3184234970"/>
                    </a:ext>
                  </a:extLst>
                </a:gridCol>
              </a:tblGrid>
              <a:tr h="1883852">
                <a:tc>
                  <a:txBody>
                    <a:bodyPr/>
                    <a:lstStyle/>
                    <a:p>
                      <a:pPr marL="3556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СУБД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появляется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реальная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7530891"/>
                  </a:ext>
                </a:extLst>
              </a:tr>
              <a:tr h="1517287">
                <a:tc>
                  <a:txBody>
                    <a:bodyPr/>
                    <a:lstStyle/>
                    <a:p>
                      <a:pPr marL="35560" marR="27940" algn="just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Теперь на основе таблицы можно построить</a:t>
                      </a:r>
                      <a:r>
                        <a:rPr lang="ru-RU" sz="20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представление, т.е. производную переменную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6006277"/>
                  </a:ext>
                </a:extLst>
              </a:tr>
              <a:tr h="1573105">
                <a:tc>
                  <a:txBody>
                    <a:bodyPr/>
                    <a:lstStyle/>
                    <a:p>
                      <a:pPr marL="3556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значения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выглядит так: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7763095"/>
                  </a:ext>
                </a:extLst>
              </a:tr>
              <a:tr h="1612053">
                <a:tc>
                  <a:txBody>
                    <a:bodyPr/>
                    <a:lstStyle/>
                    <a:p>
                      <a:pPr marL="35560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</a:t>
                      </a: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ной</a:t>
                      </a:r>
                      <a:r>
                        <a:rPr lang="ru-RU" sz="20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переменной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отношения)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выглядит</a:t>
                      </a:r>
                      <a:r>
                        <a:rPr lang="ru-RU" sz="20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23449"/>
                  </a:ext>
                </a:extLst>
              </a:tr>
            </a:tbl>
          </a:graphicData>
        </a:graphic>
      </p:graphicFrame>
      <p:pic>
        <p:nvPicPr>
          <p:cNvPr id="5122" name="image185.png">
            <a:extLst>
              <a:ext uri="{FF2B5EF4-FFF2-40B4-BE49-F238E27FC236}">
                <a16:creationId xmlns:a16="http://schemas.microsoft.com/office/drawing/2014/main" id="{60A33B58-5CE0-4A1E-96EB-7FB8C17A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91" y="362036"/>
            <a:ext cx="2087245" cy="16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38553-3C55-4DB2-A7AD-6AC8FA60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65398"/>
            <a:ext cx="3714604" cy="1288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695BC-CBA0-4E06-8E0B-A72D5326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91" y="5292082"/>
            <a:ext cx="2358420" cy="14895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37F7C0-6D3C-437C-8CA0-9F3D832169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88" b="6446"/>
          <a:stretch/>
        </p:blipFill>
        <p:spPr>
          <a:xfrm>
            <a:off x="5975688" y="2322975"/>
            <a:ext cx="3714604" cy="11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3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756</Words>
  <Application>Microsoft Office PowerPoint</Application>
  <PresentationFormat>Широкоэкранный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Palatino Linotype</vt:lpstr>
      <vt:lpstr>Times New Roman</vt:lpstr>
      <vt:lpstr>Тема Office</vt:lpstr>
      <vt:lpstr>Реляционная модель данных. Отношения, ключи, связи, индексы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Выработать стандарт именования объектов базы данных. </vt:lpstr>
      <vt:lpstr>Конкретизировать типы данных.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к лр 1.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Реляционная модель данных. Отношения, ключи, связи, индексы и т.д.</dc:title>
  <dc:creator>Елизавета Быковская</dc:creator>
  <cp:lastModifiedBy>Елизавета Быковская</cp:lastModifiedBy>
  <cp:revision>13</cp:revision>
  <dcterms:created xsi:type="dcterms:W3CDTF">2023-09-08T08:17:54Z</dcterms:created>
  <dcterms:modified xsi:type="dcterms:W3CDTF">2023-09-08T17:20:50Z</dcterms:modified>
</cp:coreProperties>
</file>