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12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58E0F-91BC-4A93-BED0-3DCBF1766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5D9BD8-864B-4340-BA6B-A0B38CE47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CA4324-B24A-4E1D-8F84-41D6C98BE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2555-390F-43C2-AF1B-56EE69065FBC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111B0F-9D3F-468B-BC6C-0AC5E63C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D114D4-122F-4C2B-9662-671E6B49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166B-4340-4D18-B4A3-2869AB519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41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18750-BBFD-4F9B-A110-CBA73E1B2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CF3B73-887A-46A8-8A0B-FC9650030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A4502D-09AD-4351-915C-0FAE1A235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2555-390F-43C2-AF1B-56EE69065FBC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F652D9-41BA-4284-9A06-B1733F865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B72655-46C6-4BAE-A83A-04EF3EC82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166B-4340-4D18-B4A3-2869AB519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023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E435310-36DD-4B79-B985-ABDC3CFC3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406FF2-5A4B-4BA9-A61B-3F0F24503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FCCD2-E5C2-4444-87DF-93D7C9E7D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2555-390F-43C2-AF1B-56EE69065FBC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956954-C471-4363-A0E7-E37F762BD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D8C79-D577-4ACC-BFC0-21FA312B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166B-4340-4D18-B4A3-2869AB519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11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85507-08A0-4CAF-A949-D15E866E9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259B3E-BDD1-4BD5-A758-FD28A8F89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1D7D97-F0D7-45FC-A789-9A9406A1B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2555-390F-43C2-AF1B-56EE69065FBC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EA987A-80EA-474E-AF9B-F760CC45C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86E22D-0C6D-4C9D-96F3-D12F197A7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166B-4340-4D18-B4A3-2869AB519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26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DF211-BD0D-4A6D-B613-98ACAC574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FB17B7-4657-455B-90A4-2D2ACD720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F880F-6574-4DB0-ADEC-EE07E4A7C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2555-390F-43C2-AF1B-56EE69065FBC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A92810-2867-4E67-BB36-70A8513E4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EF5284-D03E-4D36-BB2E-DF287ADB7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166B-4340-4D18-B4A3-2869AB519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11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882CCA-0440-43C6-AAE1-FBF5142FC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A3E36B-695D-41C9-B6D2-9FA14C59E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5AE40B-F915-46C0-923E-407A7E1E8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9BADD-BAB5-4588-9380-DC969FE0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2555-390F-43C2-AF1B-56EE69065FBC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518D1A-BE73-4F2D-A10F-F978AEF7C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768CD3-9B92-4118-835A-10F43328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166B-4340-4D18-B4A3-2869AB519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83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2F4DFF-F315-4374-BB0A-1606DA824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689298-38DB-4A18-8D93-AF5A6376E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6FBBDA-D97D-4A4C-96D6-ED2C4960D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508BD3-166A-4B2F-8458-C22993874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765BFC-C4D1-423A-970F-CAC8CC76F3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68595E-59D2-40A1-81FA-6E5F0F1F4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2555-390F-43C2-AF1B-56EE69065FBC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617C7C-05C2-45A5-8D7D-0D5F7FA79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CD6434-FF66-4F8F-AEBF-869FD0EE8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166B-4340-4D18-B4A3-2869AB519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8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B2078-7D65-4F06-8B76-937E31E5B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14C3B29-6934-4E25-9BEC-84ABB21E0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2555-390F-43C2-AF1B-56EE69065FBC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551526-00F3-4AB2-98C2-2FCE9882C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8345C8-E3FE-49A6-B7DD-F7B5D3CA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166B-4340-4D18-B4A3-2869AB519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47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49411D-392F-4816-A3A5-73B8DFE9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2555-390F-43C2-AF1B-56EE69065FBC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41D6F68-A87B-41A0-BEF3-2A12923DC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62A6A6-AF27-4D3D-AF81-A639DA1B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166B-4340-4D18-B4A3-2869AB519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26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C79D5A-D34B-4B18-94BC-572B7817B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73BA07-2609-44E0-89A5-989F7C096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8451B6-039E-4687-BAF1-369F0A700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8EC5F2-7037-4D3B-81BB-43D712DE9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2555-390F-43C2-AF1B-56EE69065FBC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7AA917-F57D-4EA2-B9BD-3857AE90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90E64C-0624-4F8B-B507-0A1D524A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166B-4340-4D18-B4A3-2869AB519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32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828E2-6C55-4D74-A3B3-78704B936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5A7810-1661-42A4-B7D0-B0B5FBFC3B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AEA10F-F773-43FC-A227-213C8F120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6003FB-7AAF-4A93-AC82-04477D8B1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2555-390F-43C2-AF1B-56EE69065FBC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67A124-C50D-45B4-929C-064252925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BF9532-CE99-4EBE-A930-1B32FCF43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166B-4340-4D18-B4A3-2869AB519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74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BBD9E-97C8-4A79-97BE-1FEFF865B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40E170-8594-4F9E-A010-FFE07ED35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A1B2AD-6B01-4AC5-B35A-0C9DA1800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72555-390F-43C2-AF1B-56EE69065FBC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B3C932-FB7B-4127-8213-0367C917B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F0EE3E-D611-4A25-9C51-61A4C046F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C166B-4340-4D18-B4A3-2869AB519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.microsoft.com/ru-ru/sql/relational-databases/databases/database-identifiers?view=sql-server-ver16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96410-F10D-47CA-9DD7-2CD7C9D9C1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/>
              <a:t>Транзакции, триггеры и процедуры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4C2D96-994A-44F6-A7D5-1154568F4B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938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1738B-63E4-4608-9026-5AB885060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Журнал транзакций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CBACBB-B0FB-495B-A2E6-DC45AA759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125"/>
            <a:ext cx="9245600" cy="34575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Общий алгоритм:</a:t>
            </a:r>
          </a:p>
          <a:p>
            <a:endParaRPr lang="ru-RU" dirty="0"/>
          </a:p>
          <a:p>
            <a:r>
              <a:rPr lang="ru-RU" dirty="0"/>
              <a:t>изменения пишутся в журнал транзакций (состояние до и после) и изменяются страницы БД в памяти;</a:t>
            </a:r>
          </a:p>
          <a:p>
            <a:r>
              <a:rPr lang="ru-RU" dirty="0"/>
              <a:t>в журнал транзакций сбрасывается маркер успешного завершения транзакции;</a:t>
            </a:r>
          </a:p>
          <a:p>
            <a:r>
              <a:rPr lang="ru-RU" dirty="0"/>
              <a:t>журнал транзакций сбрасывается на диск;</a:t>
            </a:r>
          </a:p>
          <a:p>
            <a:r>
              <a:rPr lang="ru-RU" dirty="0"/>
              <a:t>данные страниц БД пишутся на диск;</a:t>
            </a:r>
          </a:p>
          <a:p>
            <a:r>
              <a:rPr lang="ru-RU" dirty="0"/>
              <a:t>данные страниц БД сбрасываются на диск.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5E2B628-3C3C-4E37-AD0F-5901A528F6FD}"/>
              </a:ext>
            </a:extLst>
          </p:cNvPr>
          <p:cNvSpPr/>
          <p:nvPr/>
        </p:nvSpPr>
        <p:spPr>
          <a:xfrm>
            <a:off x="838200" y="5349875"/>
            <a:ext cx="6096000" cy="830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400" dirty="0"/>
              <a:t>Минимальное время транзакции не меньше времени сброса данных на диск.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A5C96F-B045-46B6-823B-924DB2A4F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800" y="2994512"/>
            <a:ext cx="4559300" cy="385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25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58A47-E27C-42E0-ADD1-5E621B4A3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Операции, поддерживаемые журналом транзакций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4F1CD0-A33D-4345-8B35-B7984594B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восстановление отдельных транзакций;</a:t>
            </a:r>
          </a:p>
          <a:p>
            <a:r>
              <a:rPr lang="ru-RU" dirty="0"/>
              <a:t>Восстановление всех неполных транзакций при запуске SQL </a:t>
            </a:r>
            <a:r>
              <a:rPr lang="ru-RU" dirty="0" err="1"/>
              <a:t>Server</a:t>
            </a:r>
            <a:r>
              <a:rPr lang="ru-RU" dirty="0"/>
              <a:t>.</a:t>
            </a:r>
          </a:p>
          <a:p>
            <a:r>
              <a:rPr lang="ru-RU" dirty="0"/>
              <a:t>накат восстановленной базы данных, файла, файловой группы или страницы до момента сбоя;</a:t>
            </a:r>
          </a:p>
          <a:p>
            <a:r>
              <a:rPr lang="ru-RU" dirty="0"/>
              <a:t>поддержка репликации транзакций;</a:t>
            </a:r>
          </a:p>
          <a:p>
            <a:r>
              <a:rPr lang="ru-RU" dirty="0"/>
              <a:t>Поддержка решений высокого уровня доступности и аварийного восстановления: группы доступности </a:t>
            </a:r>
            <a:r>
              <a:rPr lang="ru-RU" dirty="0" err="1"/>
              <a:t>AlwaysOn</a:t>
            </a:r>
            <a:r>
              <a:rPr lang="ru-RU" dirty="0"/>
              <a:t>, зеркало базы данных и доставка журналов.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961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5522C-9464-445A-80DA-9A563BB54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Уровни изоляции транзакций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4890B3-961F-4311-819C-3FC1C8A50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Read uncommitted - </a:t>
            </a:r>
            <a:r>
              <a:rPr lang="ru-RU" dirty="0"/>
              <a:t>чтение незафиксированных данных</a:t>
            </a:r>
          </a:p>
          <a:p>
            <a:pPr fontAlgn="base"/>
            <a:r>
              <a:rPr lang="en-US" dirty="0"/>
              <a:t>Read committed (</a:t>
            </a:r>
            <a:r>
              <a:rPr lang="ru-RU" dirty="0" err="1"/>
              <a:t>поумолчанию</a:t>
            </a:r>
            <a:r>
              <a:rPr lang="ru-RU" dirty="0"/>
              <a:t>) - чтение фиксированных данных</a:t>
            </a:r>
          </a:p>
          <a:p>
            <a:pPr fontAlgn="base"/>
            <a:r>
              <a:rPr lang="en-US" dirty="0"/>
              <a:t>Repeatable read - </a:t>
            </a:r>
            <a:r>
              <a:rPr lang="ru-RU" dirty="0"/>
              <a:t>повторяемость чтения</a:t>
            </a:r>
          </a:p>
          <a:p>
            <a:pPr fontAlgn="base"/>
            <a:r>
              <a:rPr lang="en-US" dirty="0"/>
              <a:t>Serializable - </a:t>
            </a:r>
            <a:r>
              <a:rPr lang="ru-RU" dirty="0"/>
              <a:t>упорядочивание</a:t>
            </a:r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221DFFA-C591-4A5D-AFF0-3D1D628B4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840582"/>
              </p:ext>
            </p:extLst>
          </p:nvPr>
        </p:nvGraphicFramePr>
        <p:xfrm>
          <a:off x="838200" y="4060087"/>
          <a:ext cx="10515600" cy="2186142"/>
        </p:xfrm>
        <a:graphic>
          <a:graphicData uri="http://schemas.openxmlformats.org/drawingml/2006/table">
            <a:tbl>
              <a:tblPr/>
              <a:tblGrid>
                <a:gridCol w="1892300">
                  <a:extLst>
                    <a:ext uri="{9D8B030D-6E8A-4147-A177-3AD203B41FA5}">
                      <a16:colId xmlns:a16="http://schemas.microsoft.com/office/drawing/2014/main" val="3022910297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90733453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9831592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56274907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17317627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797554848"/>
                    </a:ext>
                  </a:extLst>
                </a:gridCol>
              </a:tblGrid>
              <a:tr h="598981">
                <a:tc>
                  <a:txBody>
                    <a:bodyPr/>
                    <a:lstStyle/>
                    <a:p>
                      <a:pPr algn="l" fontAlgn="base"/>
                      <a:r>
                        <a:rPr lang="ru-RU" b="1" dirty="0">
                          <a:effectLst/>
                          <a:latin typeface="inherit"/>
                        </a:rPr>
                        <a:t>Уровень изоляции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b="1" dirty="0">
                          <a:effectLst/>
                          <a:latin typeface="inherit"/>
                        </a:rPr>
                        <a:t>Потерянное обновление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b="1">
                          <a:effectLst/>
                          <a:latin typeface="inherit"/>
                        </a:rPr>
                        <a:t>«Грязное» чтение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b="1">
                          <a:effectLst/>
                          <a:latin typeface="inherit"/>
                        </a:rPr>
                        <a:t>Неповторяющееся чтение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b="1">
                          <a:effectLst/>
                          <a:latin typeface="inherit"/>
                        </a:rPr>
                        <a:t>Фантомное чтение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b="1">
                          <a:effectLst/>
                          <a:latin typeface="inherit"/>
                        </a:rPr>
                        <a:t>Аномалии сериализации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745152"/>
                  </a:ext>
                </a:extLst>
              </a:tr>
              <a:tr h="393434"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Read uncommited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не возможно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допускается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возможно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возможно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возможно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322062"/>
                  </a:ext>
                </a:extLst>
              </a:tr>
              <a:tr h="393434"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Read commited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не возможно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не возможно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возможно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возможно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возможно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835798"/>
                  </a:ext>
                </a:extLst>
              </a:tr>
              <a:tr h="393434"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Repeatable read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не возможно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не возможно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не возможно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допускается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возможно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753287"/>
                  </a:ext>
                </a:extLst>
              </a:tr>
              <a:tr h="274101"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Serializable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не возможно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не возможно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не возможно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не возможно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dirty="0">
                          <a:effectLst/>
                        </a:rPr>
                        <a:t>не возможно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432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214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8DCCC-EC2F-4014-B7D7-0D4BA088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Потерянное обновление (</a:t>
            </a:r>
            <a:r>
              <a:rPr lang="en-US" b="1" dirty="0"/>
              <a:t>Lost Update)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C3C34A39-E605-4138-A8B3-1457D663C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36932"/>
            <a:ext cx="10515600" cy="292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37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20571-1B40-4962-B301-7DD99FD88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042"/>
            <a:ext cx="10515600" cy="829989"/>
          </a:xfrm>
        </p:spPr>
        <p:txBody>
          <a:bodyPr/>
          <a:lstStyle/>
          <a:p>
            <a:r>
              <a:rPr lang="ru-RU" b="1" dirty="0"/>
              <a:t>«Грязное» чтение (</a:t>
            </a:r>
            <a:r>
              <a:rPr lang="en-US" b="1" dirty="0"/>
              <a:t>Dirty Read)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D05551E-6D5A-4B66-93B2-2DC7A96E9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38135"/>
            <a:ext cx="10515600" cy="572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45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FD94A-98DC-455C-8D4D-E97FB1F0E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Неповторяющееся чтение (</a:t>
            </a:r>
            <a:r>
              <a:rPr lang="en-US" b="1" dirty="0"/>
              <a:t>Non-Repeatable Read)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32CA502-20A0-4190-A16A-E78178857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63914"/>
            <a:ext cx="10515600" cy="367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17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B90F5E-682D-4995-8390-1B7002C99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Чтение "фантомов" (</a:t>
            </a:r>
            <a:r>
              <a:rPr lang="en-US" b="1" dirty="0"/>
              <a:t>Phantom Reads)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6C3F037-0444-4AEA-8C70-C41CF908D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42634"/>
            <a:ext cx="9906000" cy="485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63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B9952-3E3C-4EEB-85D4-92383D502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Триггеры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B79544-12F6-4E43-B011-292F6E973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Триггеры представляют специальный тип хранимой процедуры, которая вызывается автоматически при выполнении определенного действия над таблицей или представлением, в частности, при добавлении, изменении или удалении данных, то есть при выполнении команд INSERT, UPDATE, DELETE.</a:t>
            </a:r>
          </a:p>
          <a:p>
            <a:pPr marL="0" indent="0">
              <a:buNone/>
            </a:pPr>
            <a:r>
              <a:rPr lang="ru-RU" dirty="0"/>
              <a:t>Формальное определение триггера: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A6AC3F-0288-4956-8C74-58BD5AE92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292" y="4343400"/>
            <a:ext cx="7491415" cy="183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52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5E141-8576-4994-81DF-732FAD38C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D64BE5D-F229-47BD-9B7B-01504C2D5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4931" y="685006"/>
            <a:ext cx="6383338" cy="432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48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B838C-D53D-412C-AA3E-B91C6EC20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2E019F4-FCB3-4395-81A0-D7BF20CA8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1350" y="1143000"/>
            <a:ext cx="78867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9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D2A1B-5466-4012-9617-A88C52560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Транзакции, триггеры и процедуры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1FA0E2-7824-4BCB-BD8B-2F38C3350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dirty="0"/>
              <a:t>Транзакции:</a:t>
            </a:r>
          </a:p>
          <a:p>
            <a:pPr lvl="1" fontAlgn="base"/>
            <a:r>
              <a:rPr lang="ru-RU" dirty="0"/>
              <a:t>Обеспечение долговечности. Журнал транзакций;</a:t>
            </a:r>
          </a:p>
          <a:p>
            <a:pPr lvl="1" fontAlgn="base"/>
            <a:r>
              <a:rPr lang="ru-RU" dirty="0"/>
              <a:t>Обеспечение изолированности и атомарности. MVCC;</a:t>
            </a:r>
          </a:p>
          <a:p>
            <a:pPr lvl="1" fontAlgn="base"/>
            <a:r>
              <a:rPr lang="ru-RU" dirty="0"/>
              <a:t>Уровни изолированности транзакций.</a:t>
            </a:r>
          </a:p>
          <a:p>
            <a:pPr fontAlgn="base"/>
            <a:r>
              <a:rPr lang="ru-RU" dirty="0"/>
              <a:t>Триггеры:</a:t>
            </a:r>
          </a:p>
          <a:p>
            <a:pPr lvl="1" fontAlgn="base"/>
            <a:r>
              <a:rPr lang="ru-RU" dirty="0"/>
              <a:t>Использование триггеров для поддержания целостности и бизнес-логики;</a:t>
            </a:r>
          </a:p>
          <a:p>
            <a:pPr lvl="1" fontAlgn="base"/>
            <a:r>
              <a:rPr lang="ru-RU" dirty="0"/>
              <a:t>Недостатки триггеров.</a:t>
            </a:r>
          </a:p>
          <a:p>
            <a:pPr fontAlgn="base"/>
            <a:r>
              <a:rPr lang="ru-RU" dirty="0"/>
              <a:t>Хранимые процедуры и функции</a:t>
            </a:r>
          </a:p>
          <a:p>
            <a:pPr fontAlgn="base"/>
            <a:r>
              <a:rPr lang="ru-RU" dirty="0"/>
              <a:t>Распределенные транзакции (XA) и персистентные очереди.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829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D0310A-0335-46DB-A9BA-F758D5F4E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D6DC99-8E2D-4A1D-8641-0359A3F76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39A16C-0E98-43F5-B84D-3CB9ED028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1027906"/>
            <a:ext cx="10563695" cy="471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23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5DCDDA6-9A8D-4301-AEBC-70AAA0B14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587216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Для удаления триггера необходимо применить команду </a:t>
            </a:r>
            <a:r>
              <a:rPr lang="en-US" dirty="0"/>
              <a:t>DROP TRIGGER: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DROP TRIGGER </a:t>
            </a:r>
            <a:r>
              <a:rPr lang="en-US" i="1" dirty="0" err="1"/>
              <a:t>Products_INSERT_UPDATE</a:t>
            </a:r>
            <a:endParaRPr lang="ru-RU" i="1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dirty="0"/>
              <a:t>Бывает, что мы хотим приостановить действие триггера, но удалять его полностью не хотим. В этом случае его можно временно отключить с помощью команды </a:t>
            </a:r>
            <a:r>
              <a:rPr lang="en-US" dirty="0"/>
              <a:t>DISABLE TRIGGER: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DISABLE TRIGGER </a:t>
            </a:r>
            <a:r>
              <a:rPr lang="en-US" i="1" dirty="0" err="1"/>
              <a:t>Products_INSERT_UPDATE</a:t>
            </a:r>
            <a:r>
              <a:rPr lang="en-US" i="1" dirty="0"/>
              <a:t> ON Products</a:t>
            </a:r>
            <a:endParaRPr lang="ru-RU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/>
              <a:t>А когда триггер понадобится, его можно включить с помощью команды </a:t>
            </a:r>
            <a:r>
              <a:rPr lang="en-US" dirty="0"/>
              <a:t>ENABLE TRIGGER: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ENABLE TRIGGER </a:t>
            </a:r>
            <a:r>
              <a:rPr lang="en-US" i="1" dirty="0" err="1"/>
              <a:t>Products_INSERT_UPDATE</a:t>
            </a:r>
            <a:r>
              <a:rPr lang="en-US" i="1" dirty="0"/>
              <a:t> ON Products</a:t>
            </a:r>
          </a:p>
          <a:p>
            <a:pPr marL="0" indent="0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32011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161EB-BD2C-424B-AF75-FB155DE97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91" y="0"/>
            <a:ext cx="10515600" cy="1325563"/>
          </a:xfrm>
        </p:spPr>
        <p:txBody>
          <a:bodyPr/>
          <a:lstStyle/>
          <a:p>
            <a:r>
              <a:rPr lang="ru-RU" dirty="0"/>
              <a:t>Хранимые процедуры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7D30647-0FC0-4E22-862B-79F360FBD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0709" y="1325563"/>
            <a:ext cx="9894316" cy="512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21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F9FC3-4722-488A-8EC7-B4CD48AC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Хранимые процедуры (+)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012085-13B6-4FD0-873A-0E7AEB1F9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Снижение сетевого трафика между клиентами и сервером</a:t>
            </a:r>
          </a:p>
          <a:p>
            <a:r>
              <a:rPr lang="ru-RU" dirty="0"/>
              <a:t>Повышенная безопасность.</a:t>
            </a:r>
          </a:p>
          <a:p>
            <a:r>
              <a:rPr lang="ru-RU" dirty="0"/>
              <a:t>Повторное использование кода</a:t>
            </a:r>
          </a:p>
          <a:p>
            <a:r>
              <a:rPr lang="ru-RU" dirty="0"/>
              <a:t>Более легкое обслуживание</a:t>
            </a:r>
          </a:p>
          <a:p>
            <a:r>
              <a:rPr lang="ru-RU" dirty="0"/>
              <a:t>Улучшение производительности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766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57366-8CB4-4143-839C-32DEFF96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Хранимые процедуры (-)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920B8F-6E40-45A3-B15B-CE7086992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/>
              <a:t>Повышение нагрузки на сервер баз данных в связи с тем, что большая часть работы выполняется на серверной части, а меньшая - на клиентской.</a:t>
            </a:r>
          </a:p>
          <a:p>
            <a:pPr fontAlgn="base"/>
            <a:r>
              <a:rPr lang="ru-RU" dirty="0"/>
              <a:t>Дублирование логики своего приложения в двух местах: серверный код и код для хранимых процедур, тем самым усложняя процесс манипулирования данными.</a:t>
            </a:r>
          </a:p>
          <a:p>
            <a:pPr fontAlgn="base"/>
            <a:r>
              <a:rPr lang="ru-RU" dirty="0"/>
              <a:t>Миграция с одной СУБД на другую (DB2, SQL </a:t>
            </a:r>
            <a:r>
              <a:rPr lang="ru-RU" dirty="0" err="1"/>
              <a:t>Server</a:t>
            </a:r>
            <a:r>
              <a:rPr lang="ru-RU" dirty="0"/>
              <a:t> и др.) может привести к проблемам.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397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161EB-BD2C-424B-AF75-FB155DE97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91" y="0"/>
            <a:ext cx="10515600" cy="1325563"/>
          </a:xfrm>
        </p:spPr>
        <p:txBody>
          <a:bodyPr/>
          <a:lstStyle/>
          <a:p>
            <a:r>
              <a:rPr lang="ru-RU" dirty="0"/>
              <a:t>Хранимые процедуры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7D30647-0FC0-4E22-862B-79F360FBD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0709" y="1325563"/>
            <a:ext cx="9894316" cy="512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10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B88FB-9B1B-4101-A9C4-43A277039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Аргументы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4D8238-E56E-4E1B-882F-36F9AB9B4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OR ALTER</a:t>
            </a:r>
          </a:p>
          <a:p>
            <a:r>
              <a:rPr lang="ru-RU" dirty="0"/>
              <a:t>Изменяет процедуру, если она уже существует.</a:t>
            </a:r>
          </a:p>
          <a:p>
            <a:pPr marL="0" indent="0">
              <a:buNone/>
            </a:pPr>
            <a:r>
              <a:rPr lang="ru-RU" b="1" i="1" dirty="0" err="1"/>
              <a:t>schema_name</a:t>
            </a:r>
            <a:endParaRPr lang="ru-RU" b="1" dirty="0"/>
          </a:p>
          <a:p>
            <a:r>
              <a:rPr lang="ru-RU" dirty="0"/>
              <a:t>Имя схемы, которой принадлежит процедура. Процедуры привязаны к схеме. Если имя схемы не указано при создании процедуры, то автоматически назначается схема по умолчанию для пользователя, который создает процедуру.</a:t>
            </a:r>
          </a:p>
          <a:p>
            <a:pPr marL="0" indent="0">
              <a:buNone/>
            </a:pPr>
            <a:endParaRPr lang="ru-RU" b="1" i="1" dirty="0"/>
          </a:p>
          <a:p>
            <a:pPr marL="0" indent="0">
              <a:buNone/>
            </a:pPr>
            <a:r>
              <a:rPr lang="ru-RU" b="1" i="1" dirty="0" err="1"/>
              <a:t>procedure_name</a:t>
            </a:r>
            <a:endParaRPr lang="ru-RU" b="1" dirty="0"/>
          </a:p>
          <a:p>
            <a:r>
              <a:rPr lang="ru-RU" dirty="0"/>
              <a:t>Имя процедуры. Имена процедур должны соответствовать требованиям, предъявляемым к </a:t>
            </a:r>
            <a:r>
              <a:rPr lang="ru-RU" dirty="0">
                <a:hlinkClick r:id="rId2"/>
              </a:rPr>
              <a:t>идентификаторам</a:t>
            </a:r>
            <a:r>
              <a:rPr lang="ru-RU" dirty="0"/>
              <a:t>, и должны быть уникальными в схеме.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542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7957BE4-BCEB-4AA5-8270-354581ADB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8887"/>
            <a:ext cx="10515600" cy="5728076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@</a:t>
            </a:r>
            <a:r>
              <a:rPr lang="ru-RU" b="1" i="1" dirty="0" err="1"/>
              <a:t>parameter_name</a:t>
            </a:r>
            <a:endParaRPr lang="ru-RU" b="1" i="1" dirty="0"/>
          </a:p>
          <a:p>
            <a:r>
              <a:rPr lang="ru-RU" dirty="0"/>
              <a:t>Параметр, объявленный в процедуре. </a:t>
            </a:r>
          </a:p>
          <a:p>
            <a:pPr marL="0" indent="0">
              <a:buNone/>
            </a:pPr>
            <a:r>
              <a:rPr lang="ru-RU" b="1" dirty="0"/>
              <a:t>[ </a:t>
            </a:r>
            <a:r>
              <a:rPr lang="ru-RU" b="1" i="1" dirty="0" err="1"/>
              <a:t>type_schema_name</a:t>
            </a:r>
            <a:r>
              <a:rPr lang="ru-RU" b="1" dirty="0"/>
              <a:t>. ] </a:t>
            </a:r>
            <a:r>
              <a:rPr lang="ru-RU" b="1" i="1" dirty="0" err="1"/>
              <a:t>data_type</a:t>
            </a:r>
            <a:endParaRPr lang="ru-RU" b="1" i="1" dirty="0"/>
          </a:p>
          <a:p>
            <a:r>
              <a:rPr lang="ru-RU" dirty="0"/>
              <a:t>Тип данных параметра и схема, к которой принадлежит этот тип.</a:t>
            </a:r>
          </a:p>
          <a:p>
            <a:pPr marL="0" indent="0">
              <a:buNone/>
            </a:pPr>
            <a:r>
              <a:rPr lang="ru-RU" b="1" i="1" dirty="0"/>
              <a:t>VARYING</a:t>
            </a:r>
          </a:p>
          <a:p>
            <a:r>
              <a:rPr lang="ru-RU" dirty="0"/>
              <a:t>Указывает результирующий набор, поддерживаемый в качестве выходного параметра. Этот параметр динамически формируется процедурой, и его содержимое может различаться. Область применения — только параметры </a:t>
            </a:r>
            <a:r>
              <a:rPr lang="ru-RU" b="1" dirty="0" err="1"/>
              <a:t>cursor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b="1" i="1" dirty="0" err="1"/>
              <a:t>default</a:t>
            </a:r>
            <a:endParaRPr lang="ru-RU" b="1" i="1" dirty="0"/>
          </a:p>
          <a:p>
            <a:r>
              <a:rPr lang="ru-RU" dirty="0"/>
              <a:t>Значение по умолчанию для параметра. </a:t>
            </a:r>
          </a:p>
        </p:txBody>
      </p:sp>
    </p:spTree>
    <p:extLst>
      <p:ext uri="{BB962C8B-B14F-4D97-AF65-F5344CB8AC3E}">
        <p14:creationId xmlns:p14="http://schemas.microsoft.com/office/powerpoint/2010/main" val="2998581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1286942-CF52-469B-9F8D-4815CB139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382"/>
            <a:ext cx="10515600" cy="59275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/>
              <a:t>OUT | OUTPUT</a:t>
            </a:r>
          </a:p>
          <a:p>
            <a:r>
              <a:rPr lang="ru-RU" dirty="0"/>
              <a:t>Показывает, что параметр процедуры является выходным. Используйте выходные параметры для возврата значений коду, вызвавшему процедуру. </a:t>
            </a:r>
          </a:p>
          <a:p>
            <a:pPr marL="0" indent="0">
              <a:buNone/>
            </a:pPr>
            <a:r>
              <a:rPr lang="ru-RU" b="1" i="1" dirty="0"/>
              <a:t>READONLY</a:t>
            </a:r>
          </a:p>
          <a:p>
            <a:r>
              <a:rPr lang="ru-RU" dirty="0"/>
              <a:t>Указывает, что параметр не может быть обновлен или изменен в тексте процедуры. </a:t>
            </a:r>
          </a:p>
          <a:p>
            <a:pPr marL="0" indent="0">
              <a:buNone/>
            </a:pPr>
            <a:r>
              <a:rPr lang="ru-RU" b="1" i="1" dirty="0"/>
              <a:t>EXECUTE AS</a:t>
            </a:r>
          </a:p>
          <a:p>
            <a:r>
              <a:rPr lang="ru-RU" dirty="0"/>
              <a:t>Определяет контекст безопасности, в котором должна быть выполнена процедура.</a:t>
            </a:r>
          </a:p>
          <a:p>
            <a:pPr marL="0" indent="0">
              <a:buNone/>
            </a:pPr>
            <a:r>
              <a:rPr lang="ru-RU" b="1" i="1" dirty="0"/>
              <a:t>FOR REPLICATION</a:t>
            </a:r>
          </a:p>
          <a:p>
            <a:r>
              <a:rPr lang="ru-RU" dirty="0"/>
              <a:t>Указывает, что процедура создается для репликации.</a:t>
            </a:r>
          </a:p>
          <a:p>
            <a:pPr marL="0" indent="0">
              <a:buNone/>
            </a:pPr>
            <a:r>
              <a:rPr lang="en-US" b="1" i="1" dirty="0"/>
              <a:t>{ [ BEGIN ] </a:t>
            </a:r>
            <a:r>
              <a:rPr lang="en-US" b="1" dirty="0" err="1"/>
              <a:t>sql_statement</a:t>
            </a:r>
            <a:r>
              <a:rPr lang="en-US" b="1" i="1" dirty="0"/>
              <a:t> [;] [ ...</a:t>
            </a:r>
            <a:r>
              <a:rPr lang="en-US" b="1" dirty="0"/>
              <a:t>n</a:t>
            </a:r>
            <a:r>
              <a:rPr lang="en-US" b="1" i="1" dirty="0"/>
              <a:t> ] [ END ] }</a:t>
            </a:r>
            <a:endParaRPr lang="ru-RU" b="1" i="1" dirty="0"/>
          </a:p>
          <a:p>
            <a:r>
              <a:rPr lang="ru-RU" dirty="0"/>
              <a:t>Одна или несколько инструкций </a:t>
            </a:r>
            <a:r>
              <a:rPr lang="ru-RU" dirty="0" err="1"/>
              <a:t>Transact</a:t>
            </a:r>
            <a:r>
              <a:rPr lang="ru-RU" dirty="0"/>
              <a:t>-SQL, составляющих текст процедуры. Инструкции можно заключить в необязательные ключевые слова BEGIN и END. . </a:t>
            </a:r>
          </a:p>
        </p:txBody>
      </p:sp>
    </p:spTree>
    <p:extLst>
      <p:ext uri="{BB962C8B-B14F-4D97-AF65-F5344CB8AC3E}">
        <p14:creationId xmlns:p14="http://schemas.microsoft.com/office/powerpoint/2010/main" val="999123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DE451A-B7F9-491C-8A31-E2BE69E3D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1DDA3F-80F3-4E17-88ED-511FBF50D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303E17-BA7D-4C8D-A196-83469B369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99" y="365125"/>
            <a:ext cx="6321443" cy="30638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AB4750-AFC6-452F-9FC9-4E09CF664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617" y="3582338"/>
            <a:ext cx="8342303" cy="291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51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C9A8D-0D91-498F-AD58-89B5B707B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ACID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3E089F-5336-4BA8-82F9-7499BBF93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ACID описывает требования к транзакционной системе, обеспечивающие наиболее надёжную и предсказуемую её работу. Требования ACID были в основном сформулированы в конце 70-х годов Джимом Греем.</a:t>
            </a:r>
          </a:p>
          <a:p>
            <a:endParaRPr lang="ru-RU" dirty="0"/>
          </a:p>
          <a:p>
            <a:r>
              <a:rPr lang="ru-RU" dirty="0" err="1"/>
              <a:t>Atomicity</a:t>
            </a:r>
            <a:r>
              <a:rPr lang="ru-RU" dirty="0"/>
              <a:t> — Атомарность</a:t>
            </a:r>
          </a:p>
          <a:p>
            <a:r>
              <a:rPr lang="ru-RU" dirty="0" err="1"/>
              <a:t>Consistency</a:t>
            </a:r>
            <a:r>
              <a:rPr lang="ru-RU" dirty="0"/>
              <a:t> — Согласованность</a:t>
            </a:r>
          </a:p>
          <a:p>
            <a:r>
              <a:rPr lang="ru-RU" dirty="0" err="1"/>
              <a:t>Isolation</a:t>
            </a:r>
            <a:r>
              <a:rPr lang="ru-RU" dirty="0"/>
              <a:t> — Изолированность</a:t>
            </a:r>
          </a:p>
          <a:p>
            <a:r>
              <a:rPr lang="ru-RU" dirty="0" err="1"/>
              <a:t>Durability</a:t>
            </a:r>
            <a:r>
              <a:rPr lang="ru-RU" dirty="0"/>
              <a:t> — Долговечность</a:t>
            </a:r>
          </a:p>
        </p:txBody>
      </p:sp>
    </p:spTree>
    <p:extLst>
      <p:ext uri="{BB962C8B-B14F-4D97-AF65-F5344CB8AC3E}">
        <p14:creationId xmlns:p14="http://schemas.microsoft.com/office/powerpoint/2010/main" val="2616532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4F22B-90E3-4AEA-B257-42CB64D1E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BA58B0-DACB-423B-8CC6-06DBBA060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98616F-31AB-4293-9F89-74C9391EA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16" y="255386"/>
            <a:ext cx="4764578" cy="62624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0C6399-3441-40C8-9359-C035BD255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778" y="365125"/>
            <a:ext cx="5773204" cy="583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48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CFEF62-30D9-42D7-AB32-8D3F14793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D1A58C-7295-4ADD-ABDC-7F7D00B44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002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67F3F-FD76-44EC-B408-4D6CF2BCD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Atomicity</a:t>
            </a:r>
            <a:r>
              <a:rPr lang="ru-RU" dirty="0"/>
              <a:t> — Атомарность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2CB4A4-048D-498C-AB9D-6FC1C1906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Атомарность гарантирует, что никакая транзакция не будет зафиксирована в системе частично. Будут либо выполнены все её подоперации, либо не выполнено ни одной.</a:t>
            </a:r>
          </a:p>
        </p:txBody>
      </p:sp>
      <p:pic>
        <p:nvPicPr>
          <p:cNvPr id="2052" name="Picture 4" descr="https://bozaro.github.io/tech-db-lectures/04/atomicity.png">
            <a:extLst>
              <a:ext uri="{FF2B5EF4-FFF2-40B4-BE49-F238E27FC236}">
                <a16:creationId xmlns:a16="http://schemas.microsoft.com/office/drawing/2014/main" id="{C353E769-5E6C-45DD-A481-C2B67427C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3301999"/>
            <a:ext cx="3259899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18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22040-1F72-4A2E-8211-85A4165CE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Consistency</a:t>
            </a:r>
            <a:r>
              <a:rPr lang="ru-RU" dirty="0"/>
              <a:t> — Согласованность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CB02E7-0DC5-45E7-BC4B-73AB720AD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Транзакция, достигающая своего нормального завершения и, фиксирующая свои результаты, сохраняет согласованность базы данных.</a:t>
            </a:r>
          </a:p>
          <a:p>
            <a:pPr marL="0" indent="0">
              <a:buNone/>
            </a:pPr>
            <a:r>
              <a:rPr lang="ru-RU" dirty="0"/>
              <a:t>Другими словами, каждая успешная транзакция по определению фиксирует только допустимые результаты.</a:t>
            </a:r>
          </a:p>
        </p:txBody>
      </p:sp>
      <p:pic>
        <p:nvPicPr>
          <p:cNvPr id="3078" name="Picture 6" descr="https://bozaro.github.io/tech-db-lectures/04/consistency.png">
            <a:extLst>
              <a:ext uri="{FF2B5EF4-FFF2-40B4-BE49-F238E27FC236}">
                <a16:creationId xmlns:a16="http://schemas.microsoft.com/office/drawing/2014/main" id="{C11DFA77-7114-42D7-B22C-1C8D12986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044" y="3739406"/>
            <a:ext cx="2462756" cy="275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719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8649E-6BDC-4898-BE65-29C8C6993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Isolation</a:t>
            </a:r>
            <a:r>
              <a:rPr lang="ru-RU" dirty="0"/>
              <a:t> — Изолированность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FB77ED-723B-4574-968A-769E49E37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Во время выполнения транзакции параллельные транзакции не должны оказывать влияние на её результат.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005ACB-3B53-4F10-99ED-642E9EF08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624" y="3429000"/>
            <a:ext cx="2822575" cy="282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88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49C57-7168-444B-B98B-85E4C171C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Durability</a:t>
            </a:r>
            <a:r>
              <a:rPr lang="ru-RU" dirty="0"/>
              <a:t> — Долговечность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44B630-3057-43FE-A5D6-BB3579006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Независимо от проблем на нижних уровнях (к примеру, обесточивание системы или сбои в оборудовании) изменения, сделанные успешно завершённой транзакцией, должны остаться сохранёнными после возвращения системы в работу.</a:t>
            </a:r>
          </a:p>
        </p:txBody>
      </p:sp>
      <p:pic>
        <p:nvPicPr>
          <p:cNvPr id="4102" name="Picture 6" descr="https://bozaro.github.io/tech-db-lectures/04/durability.png">
            <a:extLst>
              <a:ext uri="{FF2B5EF4-FFF2-40B4-BE49-F238E27FC236}">
                <a16:creationId xmlns:a16="http://schemas.microsoft.com/office/drawing/2014/main" id="{032C3B8C-4F6A-4960-88D9-0108AB82A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963" y="3429000"/>
            <a:ext cx="1590675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912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19233-2393-4F6D-9821-62B1F3712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транзакции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5FC40F-98F5-4049-B6FD-724BB33DC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101FD"/>
                </a:solidFill>
                <a:latin typeface="SFMono-Regular"/>
              </a:rPr>
              <a:t>BEGIN</a:t>
            </a:r>
            <a:r>
              <a:rPr lang="en-US" dirty="0">
                <a:solidFill>
                  <a:srgbClr val="161616"/>
                </a:solidFill>
                <a:latin typeface="SFMono-Regular"/>
              </a:rPr>
              <a:t> </a:t>
            </a:r>
            <a:r>
              <a:rPr lang="en-US" dirty="0">
                <a:solidFill>
                  <a:srgbClr val="0101FD"/>
                </a:solidFill>
                <a:latin typeface="SFMono-Regular"/>
              </a:rPr>
              <a:t>DISTRIBUTED</a:t>
            </a:r>
            <a:r>
              <a:rPr lang="en-US" dirty="0">
                <a:solidFill>
                  <a:srgbClr val="161616"/>
                </a:solidFill>
                <a:latin typeface="SFMono-Regular"/>
              </a:rPr>
              <a:t> </a:t>
            </a:r>
            <a:r>
              <a:rPr lang="en-US" dirty="0">
                <a:solidFill>
                  <a:srgbClr val="0101FD"/>
                </a:solidFill>
                <a:latin typeface="SFMono-Regular"/>
              </a:rPr>
              <a:t>TRANSACTION</a:t>
            </a:r>
            <a:r>
              <a:rPr lang="en-US" dirty="0">
                <a:solidFill>
                  <a:srgbClr val="161616"/>
                </a:solidFill>
                <a:latin typeface="SFMono-Regular"/>
              </a:rPr>
              <a:t>; </a:t>
            </a:r>
            <a:r>
              <a:rPr lang="en-US" dirty="0">
                <a:solidFill>
                  <a:srgbClr val="008000"/>
                </a:solidFill>
                <a:latin typeface="SFMono-Regular"/>
              </a:rPr>
              <a:t>-- Delete candidate from local instance.</a:t>
            </a:r>
            <a:r>
              <a:rPr lang="en-US" dirty="0">
                <a:solidFill>
                  <a:srgbClr val="161616"/>
                </a:solidFill>
                <a:latin typeface="SFMono-Regular"/>
              </a:rPr>
              <a:t> </a:t>
            </a:r>
            <a:endParaRPr lang="ru-RU" dirty="0">
              <a:solidFill>
                <a:srgbClr val="161616"/>
              </a:solidFill>
              <a:latin typeface="SFMono-Regular"/>
            </a:endParaRPr>
          </a:p>
          <a:p>
            <a:r>
              <a:rPr lang="en-US" dirty="0">
                <a:solidFill>
                  <a:srgbClr val="0101FD"/>
                </a:solidFill>
                <a:latin typeface="SFMono-Regular"/>
              </a:rPr>
              <a:t>DELETE</a:t>
            </a:r>
            <a:r>
              <a:rPr lang="en-US" dirty="0">
                <a:solidFill>
                  <a:srgbClr val="161616"/>
                </a:solidFill>
                <a:latin typeface="SFMono-Regular"/>
              </a:rPr>
              <a:t> AdventureWorks2022.HumanResources.JobCandidate </a:t>
            </a:r>
            <a:endParaRPr lang="ru-RU" dirty="0">
              <a:solidFill>
                <a:srgbClr val="161616"/>
              </a:solidFill>
              <a:latin typeface="SFMono-Regular"/>
            </a:endParaRPr>
          </a:p>
          <a:p>
            <a:r>
              <a:rPr lang="en-US" dirty="0">
                <a:solidFill>
                  <a:srgbClr val="0101FD"/>
                </a:solidFill>
                <a:latin typeface="SFMono-Regular"/>
              </a:rPr>
              <a:t>WHERE</a:t>
            </a:r>
            <a:r>
              <a:rPr lang="en-US" dirty="0">
                <a:solidFill>
                  <a:srgbClr val="161616"/>
                </a:solidFill>
                <a:latin typeface="SFMono-Regular"/>
              </a:rPr>
              <a:t> </a:t>
            </a:r>
            <a:r>
              <a:rPr lang="en-US" dirty="0" err="1">
                <a:solidFill>
                  <a:srgbClr val="161616"/>
                </a:solidFill>
                <a:latin typeface="SFMono-Regular"/>
              </a:rPr>
              <a:t>JobCandidateID</a:t>
            </a:r>
            <a:r>
              <a:rPr lang="en-US" dirty="0">
                <a:solidFill>
                  <a:srgbClr val="161616"/>
                </a:solidFill>
                <a:latin typeface="SFMono-Regular"/>
              </a:rPr>
              <a:t> = 13; </a:t>
            </a:r>
            <a:r>
              <a:rPr lang="en-US" dirty="0">
                <a:solidFill>
                  <a:srgbClr val="008000"/>
                </a:solidFill>
                <a:latin typeface="SFMono-Regular"/>
              </a:rPr>
              <a:t>-- Delete candidate from remote instance.</a:t>
            </a:r>
            <a:r>
              <a:rPr lang="en-US" dirty="0">
                <a:solidFill>
                  <a:srgbClr val="161616"/>
                </a:solidFill>
                <a:latin typeface="SFMono-Regular"/>
              </a:rPr>
              <a:t> </a:t>
            </a:r>
            <a:endParaRPr lang="ru-RU" dirty="0">
              <a:solidFill>
                <a:srgbClr val="161616"/>
              </a:solidFill>
              <a:latin typeface="SFMono-Regular"/>
            </a:endParaRPr>
          </a:p>
          <a:p>
            <a:r>
              <a:rPr lang="en-US" dirty="0">
                <a:solidFill>
                  <a:srgbClr val="0101FD"/>
                </a:solidFill>
                <a:latin typeface="SFMono-Regular"/>
              </a:rPr>
              <a:t>DELETE</a:t>
            </a:r>
            <a:r>
              <a:rPr lang="en-US" dirty="0">
                <a:solidFill>
                  <a:srgbClr val="161616"/>
                </a:solidFill>
                <a:latin typeface="SFMono-Regular"/>
              </a:rPr>
              <a:t> RemoteServer.AdventureWorks2022.HumanResources.JobCandidate </a:t>
            </a:r>
            <a:r>
              <a:rPr lang="en-US" dirty="0">
                <a:solidFill>
                  <a:srgbClr val="0101FD"/>
                </a:solidFill>
                <a:latin typeface="SFMono-Regular"/>
              </a:rPr>
              <a:t>WHERE</a:t>
            </a:r>
            <a:r>
              <a:rPr lang="en-US" dirty="0">
                <a:solidFill>
                  <a:srgbClr val="161616"/>
                </a:solidFill>
                <a:latin typeface="SFMono-Regular"/>
              </a:rPr>
              <a:t> </a:t>
            </a:r>
            <a:r>
              <a:rPr lang="en-US" dirty="0" err="1">
                <a:solidFill>
                  <a:srgbClr val="161616"/>
                </a:solidFill>
                <a:latin typeface="SFMono-Regular"/>
              </a:rPr>
              <a:t>JobCandidateID</a:t>
            </a:r>
            <a:r>
              <a:rPr lang="en-US" dirty="0">
                <a:solidFill>
                  <a:srgbClr val="161616"/>
                </a:solidFill>
                <a:latin typeface="SFMono-Regular"/>
              </a:rPr>
              <a:t> = 13; </a:t>
            </a:r>
            <a:endParaRPr lang="ru-RU" dirty="0">
              <a:solidFill>
                <a:srgbClr val="161616"/>
              </a:solidFill>
              <a:latin typeface="SFMono-Regular"/>
            </a:endParaRPr>
          </a:p>
          <a:p>
            <a:r>
              <a:rPr lang="en-US" dirty="0">
                <a:solidFill>
                  <a:srgbClr val="0101FD"/>
                </a:solidFill>
                <a:latin typeface="SFMono-Regular"/>
              </a:rPr>
              <a:t>COMMIT</a:t>
            </a:r>
            <a:r>
              <a:rPr lang="en-US" dirty="0">
                <a:solidFill>
                  <a:srgbClr val="161616"/>
                </a:solidFill>
                <a:latin typeface="SFMono-Regular"/>
              </a:rPr>
              <a:t> </a:t>
            </a:r>
            <a:r>
              <a:rPr lang="en-US" dirty="0">
                <a:solidFill>
                  <a:srgbClr val="0101FD"/>
                </a:solidFill>
                <a:latin typeface="SFMono-Regular"/>
              </a:rPr>
              <a:t>TRANSACTION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930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0DEDC-ED7F-46F1-827F-0A659C9DB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Журнал транзакций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29C96D-9264-4AC1-BE30-3F10DA8C9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ru-RU" dirty="0"/>
              <a:t>В простейшем случае журнализация изменений заключается в последовательной записи всех изменений, выполняемых в базе данных.</a:t>
            </a:r>
          </a:p>
          <a:p>
            <a:pPr marL="0" indent="0" fontAlgn="base">
              <a:buNone/>
            </a:pPr>
            <a:r>
              <a:rPr lang="ru-RU" dirty="0"/>
              <a:t>Записывается следующая информация:</a:t>
            </a:r>
          </a:p>
          <a:p>
            <a:pPr fontAlgn="base"/>
            <a:r>
              <a:rPr lang="ru-RU" dirty="0"/>
              <a:t>порядковый номер, тип и время изменения;</a:t>
            </a:r>
          </a:p>
          <a:p>
            <a:pPr fontAlgn="base"/>
            <a:r>
              <a:rPr lang="ru-RU" dirty="0"/>
              <a:t>идентификатор транзакции;</a:t>
            </a:r>
          </a:p>
          <a:p>
            <a:pPr fontAlgn="base"/>
            <a:r>
              <a:rPr lang="ru-RU" dirty="0"/>
              <a:t>объект, подвергшийся изменению (номер хранимого файла и номер блока данных в нём, номер строки внутри блока);</a:t>
            </a:r>
          </a:p>
          <a:p>
            <a:pPr fontAlgn="base"/>
            <a:r>
              <a:rPr lang="ru-RU" dirty="0"/>
              <a:t>предыдущее состояние объекта и новое состояние объекта.</a:t>
            </a:r>
          </a:p>
          <a:p>
            <a:pPr marL="0" indent="0" fontAlgn="base">
              <a:buNone/>
            </a:pPr>
            <a:r>
              <a:rPr lang="ru-RU" dirty="0"/>
              <a:t>Журнал содержит отметки начала и завершения транзакции, и отметки принятия контрольной точки.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418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901</Words>
  <Application>Microsoft Office PowerPoint</Application>
  <PresentationFormat>Широкоэкранный</PresentationFormat>
  <Paragraphs>148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inherit</vt:lpstr>
      <vt:lpstr>SFMono-Regular</vt:lpstr>
      <vt:lpstr>Тема Office</vt:lpstr>
      <vt:lpstr>Транзакции, триггеры и процедуры</vt:lpstr>
      <vt:lpstr>Транзакции, триггеры и процедуры</vt:lpstr>
      <vt:lpstr>ACID</vt:lpstr>
      <vt:lpstr>Atomicity — Атомарность</vt:lpstr>
      <vt:lpstr>Consistency — Согласованность</vt:lpstr>
      <vt:lpstr>Isolation — Изолированность</vt:lpstr>
      <vt:lpstr>Durability — Долговечность</vt:lpstr>
      <vt:lpstr>Пример транзакции</vt:lpstr>
      <vt:lpstr>Журнал транзакций</vt:lpstr>
      <vt:lpstr>Журнал транзакций</vt:lpstr>
      <vt:lpstr>Операции, поддерживаемые журналом транзакций</vt:lpstr>
      <vt:lpstr>Уровни изоляции транзакций</vt:lpstr>
      <vt:lpstr>Потерянное обновление (Lost Update)</vt:lpstr>
      <vt:lpstr>«Грязное» чтение (Dirty Read)</vt:lpstr>
      <vt:lpstr>Неповторяющееся чтение (Non-Repeatable Read)</vt:lpstr>
      <vt:lpstr>Чтение "фантомов" (Phantom Reads)</vt:lpstr>
      <vt:lpstr>Триггеры</vt:lpstr>
      <vt:lpstr>Презентация PowerPoint</vt:lpstr>
      <vt:lpstr>Презентация PowerPoint</vt:lpstr>
      <vt:lpstr>Презентация PowerPoint</vt:lpstr>
      <vt:lpstr>Презентация PowerPoint</vt:lpstr>
      <vt:lpstr>Хранимые процедуры</vt:lpstr>
      <vt:lpstr>Хранимые процедуры (+)</vt:lpstr>
      <vt:lpstr>Хранимые процедуры (-)</vt:lpstr>
      <vt:lpstr>Хранимые процедуры</vt:lpstr>
      <vt:lpstr>Аргументы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 Быковская</dc:creator>
  <cp:lastModifiedBy>Елизавета Быковская</cp:lastModifiedBy>
  <cp:revision>12</cp:revision>
  <dcterms:created xsi:type="dcterms:W3CDTF">2024-03-01T17:04:16Z</dcterms:created>
  <dcterms:modified xsi:type="dcterms:W3CDTF">2024-03-15T16:40:38Z</dcterms:modified>
</cp:coreProperties>
</file>