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90" r:id="rId3"/>
    <p:sldId id="264" r:id="rId4"/>
    <p:sldId id="265" r:id="rId5"/>
    <p:sldId id="266" r:id="rId6"/>
    <p:sldId id="271" r:id="rId7"/>
    <p:sldId id="263" r:id="rId8"/>
    <p:sldId id="267" r:id="rId9"/>
    <p:sldId id="270" r:id="rId10"/>
    <p:sldId id="258" r:id="rId11"/>
    <p:sldId id="268" r:id="rId12"/>
    <p:sldId id="289" r:id="rId13"/>
    <p:sldId id="285" r:id="rId14"/>
    <p:sldId id="286" r:id="rId15"/>
    <p:sldId id="260" r:id="rId16"/>
    <p:sldId id="261" r:id="rId17"/>
    <p:sldId id="292" r:id="rId18"/>
    <p:sldId id="291" r:id="rId19"/>
    <p:sldId id="262" r:id="rId20"/>
    <p:sldId id="279" r:id="rId21"/>
    <p:sldId id="26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2827C-6DC0-43E5-9C81-EC98462A5089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30E95-95C6-49BB-9DD6-7B02517CB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EF7494C-C463-4C28-B449-BFB2D814FB84}" type="datetime8">
              <a:rPr lang="en-US" sz="1200"/>
              <a:pPr algn="r" eaLnBrk="1" hangingPunct="1"/>
              <a:t>9/20/2016 3:47 PM</a:t>
            </a:fld>
            <a:endParaRPr lang="en-US" sz="1200"/>
          </a:p>
        </p:txBody>
      </p:sp>
      <p:sp>
        <p:nvSpPr>
          <p:cNvPr id="109570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Goyal_Info_Infra_v01</a:t>
            </a:r>
          </a:p>
        </p:txBody>
      </p:sp>
      <p:sp>
        <p:nvSpPr>
          <p:cNvPr id="1095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/>
          <a:p>
            <a:pPr defTabSz="914400"/>
            <a:r>
              <a:rPr lang="en-US" smtClean="0">
                <a:ea typeface="ＭＳ Ｐゴシック" pitchFamily="34" charset="-128"/>
                <a:cs typeface="Arial" pitchFamily="34" charset="0"/>
              </a:rPr>
              <a:t>IBM Content Analytics delivers business insights across a broad range of industry vertical and horizontal solutions.</a:t>
            </a:r>
          </a:p>
          <a:p>
            <a:pPr defTabSz="914400"/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95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0C29F2C-CA98-44F9-A2A4-5AE4E709F19A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39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E1FFA-590E-41D5-A778-0D1AC983823D}" type="slidenum">
              <a:rPr lang="ru-RU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24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24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ABA80-73FA-4421-B723-098A9F72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35B16A-62A7-4D44-9CD0-B219B49C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8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50C4D1-EA76-4141-AB3A-1C71EF141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8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C9725E-9E04-4B61-AAE7-6E00AFE5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3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B229D4-79D1-468C-9190-EC465B672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9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52DF75-D6DB-43AA-9B81-88A9D54A0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0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7EF706-278E-4108-AFAB-2170AF42A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od ib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114300"/>
            <a:ext cx="3063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78513"/>
            <a:ext cx="2438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12725" y="103188"/>
            <a:ext cx="8305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9" y="981075"/>
            <a:ext cx="8286751" cy="5391944"/>
          </a:xfrm>
        </p:spPr>
        <p:txBody>
          <a:bodyPr/>
          <a:lstStyle>
            <a:lvl1pPr marL="228600" indent="-228600">
              <a:buSzPct val="160000"/>
              <a:buFont typeface="Arial" pitchFamily="34" charset="0"/>
              <a:buChar char="•"/>
              <a:defRPr/>
            </a:lvl1pPr>
            <a:lvl2pPr>
              <a:defRPr sz="2000"/>
            </a:lvl2pPr>
            <a:lvl3pPr marL="1143000" indent="-228600">
              <a:buSzPct val="160000"/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72F63-779B-4825-B9CE-AF251C951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86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58A402-2703-451A-B032-337F52DD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CE06AB-D110-48AD-93A4-AFE450266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4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6A1EA0-ED93-4AB3-BBFB-102797197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8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F1ADDD-2A2D-422E-B7ED-1043F6D4A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146091-02BA-4836-932D-F0E916E68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8BF92F-3657-4D3E-961E-CE67440A9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284D29-30CC-4136-A204-7529895D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4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624082-8BE2-418A-9D19-8F9C5787E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5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17282-C886-4839-B066-17E2265B15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0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ssel@isem.sei.irk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113"/>
          </a:xfrm>
        </p:spPr>
        <p:txBody>
          <a:bodyPr/>
          <a:lstStyle/>
          <a:p>
            <a:pPr algn="ctr"/>
            <a:r>
              <a:rPr lang="en-US" sz="3600" smtClean="0"/>
              <a:t>Big data</a:t>
            </a:r>
            <a:r>
              <a:rPr lang="ru-RU" sz="3600" smtClean="0"/>
              <a:t> – новая парадигма или очередной миф?</a:t>
            </a:r>
          </a:p>
        </p:txBody>
      </p:sp>
      <p:pic>
        <p:nvPicPr>
          <p:cNvPr id="70658" name="Picture 2" descr="http://www.stihi.ru/pics/2013/08/25/2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0188"/>
            <a:ext cx="721518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000" y="5229200"/>
            <a:ext cx="260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Проф. </a:t>
            </a:r>
            <a:r>
              <a:rPr lang="ru-RU" dirty="0" err="1" smtClean="0">
                <a:solidFill>
                  <a:schemeClr val="bg1"/>
                </a:solidFill>
              </a:rPr>
              <a:t>Массель</a:t>
            </a:r>
            <a:r>
              <a:rPr lang="ru-RU" dirty="0" smtClean="0">
                <a:solidFill>
                  <a:schemeClr val="bg1"/>
                </a:solidFill>
              </a:rPr>
              <a:t> Л.В.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Проф. Мельников А.В.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ru-RU" smtClean="0"/>
              <a:t>Смена парадигмы</a:t>
            </a:r>
          </a:p>
        </p:txBody>
      </p:sp>
      <p:sp>
        <p:nvSpPr>
          <p:cNvPr id="113667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000125"/>
            <a:ext cx="8964488" cy="5857875"/>
          </a:xfrm>
        </p:spPr>
        <p:txBody>
          <a:bodyPr/>
          <a:lstStyle/>
          <a:p>
            <a:r>
              <a:rPr lang="ru-RU" sz="2400" dirty="0" smtClean="0"/>
              <a:t>Построить модель объекта, предложить алгоритм анализа</a:t>
            </a:r>
          </a:p>
          <a:p>
            <a:r>
              <a:rPr lang="ru-RU" sz="2400" dirty="0" smtClean="0"/>
              <a:t>собрать данные, необходимые для решения,</a:t>
            </a:r>
          </a:p>
          <a:p>
            <a:r>
              <a:rPr lang="ru-RU" sz="2400" dirty="0" smtClean="0"/>
              <a:t>применить избранный алгоритм к имеющимся данным.</a:t>
            </a:r>
          </a:p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организовать сбор и анализ всей доступной информации о процессах, происходящих в области решаемой задачи, </a:t>
            </a:r>
          </a:p>
          <a:p>
            <a:r>
              <a:rPr lang="ru-RU" sz="2000" dirty="0" smtClean="0"/>
              <a:t>наладить в возникающем гигантском потоке информации постоянное выявление и анализ «информационных паттернов» (последовательностей и связок информационных элементов) для построения на их основе  гипотез о  наблюдаемых процессах, </a:t>
            </a:r>
          </a:p>
          <a:p>
            <a:r>
              <a:rPr lang="ru-RU" sz="2000" dirty="0" smtClean="0"/>
              <a:t>выявить с помощью постоянно уточняемых и развиваемых гипотез системы закономерностей, позволяющие найти ответы как на уже поставленные, так и на еще не поставленные вопросы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3357563" y="2357438"/>
            <a:ext cx="2000250" cy="857250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ChangeArrowheads="1"/>
          </p:cNvSpPr>
          <p:nvPr/>
        </p:nvSpPr>
        <p:spPr bwMode="auto">
          <a:xfrm>
            <a:off x="827088" y="333375"/>
            <a:ext cx="81041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Big Data:</a:t>
            </a:r>
            <a:r>
              <a:rPr lang="en-US" sz="20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  </a:t>
            </a:r>
            <a:r>
              <a:rPr lang="ru-RU" sz="20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Изменение парадигмы при работе с данными</a:t>
            </a:r>
            <a:endParaRPr lang="en-US" sz="2000" b="1">
              <a:solidFill>
                <a:srgbClr val="800000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0" y="6350"/>
            <a:ext cx="9396413" cy="6851650"/>
            <a:chOff x="0" y="0"/>
            <a:chExt cx="5760" cy="4316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30" y="452"/>
              <a:ext cx="5506" cy="3819"/>
            </a:xfrm>
            <a:prstGeom prst="roundRect">
              <a:avLst>
                <a:gd name="adj" fmla="val 3646"/>
              </a:avLst>
            </a:prstGeom>
            <a:gradFill>
              <a:gsLst>
                <a:gs pos="100000">
                  <a:srgbClr val="B9DEF9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 dirty="0">
                <a:solidFill>
                  <a:srgbClr val="666699"/>
                </a:solidFill>
                <a:ea typeface="ＭＳ Ｐゴシック" charset="-128"/>
              </a:endParaRPr>
            </a:p>
          </p:txBody>
        </p:sp>
        <p:pic>
          <p:nvPicPr>
            <p:cNvPr id="116743" name="Picture 5" descr="rec_blue_th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" y="3232"/>
              <a:ext cx="1298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44" name="Picture 6" descr="disc-wh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7" y="1386"/>
              <a:ext cx="1109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16746" name="Picture 8" descr="Single Version of Trut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8" y="2724"/>
              <a:ext cx="940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7" name="Text Box 9"/>
            <p:cNvSpPr txBox="1">
              <a:spLocks noChangeArrowheads="1"/>
            </p:cNvSpPr>
            <p:nvPr/>
          </p:nvSpPr>
          <p:spPr bwMode="auto">
            <a:xfrm>
              <a:off x="378" y="2548"/>
              <a:ext cx="1236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b="1" u="sng">
                  <a:solidFill>
                    <a:srgbClr val="800000"/>
                  </a:solidFill>
                  <a:ea typeface="MS PGothic" charset="-128"/>
                </a:rPr>
                <a:t>ИТ</a:t>
              </a:r>
              <a:endParaRPr lang="en-US" b="1" u="sng">
                <a:solidFill>
                  <a:srgbClr val="800000"/>
                </a:solidFill>
                <a:ea typeface="MS PGothic" charset="-128"/>
              </a:endParaRP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000066"/>
                  </a:solidFill>
                  <a:ea typeface="MS PGothic" charset="-128"/>
                </a:rPr>
                <a:t>Структурирует данные для ответа на вопрос</a:t>
              </a:r>
              <a:endParaRPr lang="en-US" sz="1600" b="1">
                <a:solidFill>
                  <a:srgbClr val="000066"/>
                </a:solidFill>
                <a:ea typeface="MS PGothic" charset="-128"/>
              </a:endParaRPr>
            </a:p>
          </p:txBody>
        </p:sp>
        <p:sp>
          <p:nvSpPr>
            <p:cNvPr id="116748" name="Text Box 10"/>
            <p:cNvSpPr txBox="1">
              <a:spLocks noChangeArrowheads="1"/>
            </p:cNvSpPr>
            <p:nvPr/>
          </p:nvSpPr>
          <p:spPr bwMode="auto">
            <a:xfrm>
              <a:off x="4230" y="1206"/>
              <a:ext cx="1416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b="1">
                  <a:solidFill>
                    <a:srgbClr val="800000"/>
                  </a:solidFill>
                  <a:ea typeface="MS PGothic" charset="-128"/>
                </a:rPr>
                <a:t>ИТ</a:t>
              </a:r>
              <a:endParaRPr lang="en-US" b="1">
                <a:solidFill>
                  <a:srgbClr val="800000"/>
                </a:solidFill>
                <a:ea typeface="MS PGothic" charset="-128"/>
              </a:endParaRP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000066"/>
                  </a:solidFill>
                  <a:ea typeface="MS PGothic" charset="-128"/>
                </a:rPr>
                <a:t>Обеспечивает платформу для креативного анализа</a:t>
              </a:r>
              <a:endParaRPr lang="en-US" sz="1600" b="1">
                <a:solidFill>
                  <a:srgbClr val="000066"/>
                </a:solidFill>
                <a:ea typeface="MS PGothic" charset="-128"/>
              </a:endParaRPr>
            </a:p>
          </p:txBody>
        </p:sp>
        <p:sp>
          <p:nvSpPr>
            <p:cNvPr id="116749" name="Text Box 11"/>
            <p:cNvSpPr txBox="1">
              <a:spLocks noChangeArrowheads="1"/>
            </p:cNvSpPr>
            <p:nvPr/>
          </p:nvSpPr>
          <p:spPr bwMode="auto">
            <a:xfrm>
              <a:off x="4164" y="2576"/>
              <a:ext cx="1488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b="1" u="sng">
                  <a:solidFill>
                    <a:srgbClr val="800000"/>
                  </a:solidFill>
                  <a:ea typeface="MS PGothic" charset="-128"/>
                </a:rPr>
                <a:t>Бизнес</a:t>
              </a:r>
              <a:endParaRPr lang="en-US" b="1" u="sng">
                <a:solidFill>
                  <a:srgbClr val="800000"/>
                </a:solidFill>
                <a:ea typeface="MS PGothic" charset="-128"/>
              </a:endParaRP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000066"/>
                  </a:solidFill>
                  <a:ea typeface="MS PGothic" charset="-128"/>
                </a:rPr>
                <a:t>Исследует что можно спросить</a:t>
              </a:r>
              <a:endParaRPr lang="en-US" sz="1600" b="1">
                <a:solidFill>
                  <a:srgbClr val="000066"/>
                </a:solidFill>
                <a:ea typeface="MS PGothic" charset="-128"/>
              </a:endParaRPr>
            </a:p>
          </p:txBody>
        </p:sp>
        <p:pic>
          <p:nvPicPr>
            <p:cNvPr id="116750" name="Picture 12" descr="question-mark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4" y="1270"/>
              <a:ext cx="606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1" name="Picture 13" descr="question-mark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2" y="2838"/>
              <a:ext cx="606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2" name="Text Box 14"/>
            <p:cNvSpPr txBox="1">
              <a:spLocks noChangeArrowheads="1"/>
            </p:cNvSpPr>
            <p:nvPr/>
          </p:nvSpPr>
          <p:spPr bwMode="auto">
            <a:xfrm>
              <a:off x="360" y="1302"/>
              <a:ext cx="1200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b="1" u="sng">
                  <a:solidFill>
                    <a:srgbClr val="800000"/>
                  </a:solidFill>
                  <a:ea typeface="MS PGothic" charset="-128"/>
                </a:rPr>
                <a:t>Бизнес</a:t>
              </a:r>
              <a:endParaRPr lang="en-US" b="1" u="sng">
                <a:solidFill>
                  <a:srgbClr val="800000"/>
                </a:solidFill>
                <a:ea typeface="MS PGothic" charset="-128"/>
              </a:endParaRP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000066"/>
                  </a:solidFill>
                  <a:ea typeface="MS PGothic" charset="-128"/>
                </a:rPr>
                <a:t>Определяет что спросить</a:t>
              </a:r>
              <a:endParaRPr lang="en-US" sz="1600" b="1">
                <a:solidFill>
                  <a:srgbClr val="000066"/>
                </a:solidFill>
                <a:ea typeface="MS PGothic" charset="-128"/>
              </a:endParaRPr>
            </a:p>
          </p:txBody>
        </p:sp>
        <p:pic>
          <p:nvPicPr>
            <p:cNvPr id="116753" name="Picture 15" descr="blog-ic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140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4" name="Picture 17" descr="rec_blue_th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" y="3282"/>
              <a:ext cx="1298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5" name="Text Box 18"/>
            <p:cNvSpPr txBox="1">
              <a:spLocks noChangeArrowheads="1"/>
            </p:cNvSpPr>
            <p:nvPr/>
          </p:nvSpPr>
          <p:spPr bwMode="auto">
            <a:xfrm>
              <a:off x="312" y="3306"/>
              <a:ext cx="115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200" b="1">
                  <a:solidFill>
                    <a:srgbClr val="000066"/>
                  </a:solidFill>
                  <a:ea typeface="MS PGothic" charset="-128"/>
                </a:rPr>
                <a:t>Месячная отчетность</a:t>
              </a:r>
              <a:endParaRPr lang="en-US" sz="1200" b="1">
                <a:solidFill>
                  <a:srgbClr val="000066"/>
                </a:solidFill>
                <a:ea typeface="MS PGothic" charset="-128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200" b="1">
                  <a:solidFill>
                    <a:srgbClr val="000066"/>
                  </a:solidFill>
                  <a:ea typeface="MS PGothic" charset="-128"/>
                </a:rPr>
                <a:t>Анализ прибыльности</a:t>
              </a:r>
              <a:endParaRPr lang="en-US" sz="1200" b="1">
                <a:solidFill>
                  <a:srgbClr val="000066"/>
                </a:solidFill>
                <a:ea typeface="MS PGothic" charset="-128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200" b="1">
                  <a:solidFill>
                    <a:srgbClr val="000066"/>
                  </a:solidFill>
                  <a:ea typeface="MS PGothic" charset="-128"/>
                </a:rPr>
                <a:t>Анализ анкет</a:t>
              </a:r>
              <a:endParaRPr lang="en-US" sz="1200" b="1">
                <a:solidFill>
                  <a:srgbClr val="000066"/>
                </a:solidFill>
                <a:ea typeface="MS PGothic" charset="-128"/>
              </a:endParaRPr>
            </a:p>
          </p:txBody>
        </p:sp>
        <p:sp>
          <p:nvSpPr>
            <p:cNvPr id="116756" name="Text Box 19"/>
            <p:cNvSpPr txBox="1">
              <a:spLocks noChangeArrowheads="1"/>
            </p:cNvSpPr>
            <p:nvPr/>
          </p:nvSpPr>
          <p:spPr bwMode="auto">
            <a:xfrm>
              <a:off x="4248" y="3246"/>
              <a:ext cx="1260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200" b="1">
                  <a:solidFill>
                    <a:srgbClr val="000066"/>
                  </a:solidFill>
                  <a:ea typeface="MS PGothic" charset="-128"/>
                </a:rPr>
                <a:t>Отношение к бренду</a:t>
              </a:r>
              <a:endParaRPr lang="en-US" sz="1200" b="1">
                <a:solidFill>
                  <a:srgbClr val="000066"/>
                </a:solidFill>
                <a:ea typeface="MS PGothic" charset="-128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200" b="1">
                  <a:solidFill>
                    <a:srgbClr val="000066"/>
                  </a:solidFill>
                  <a:ea typeface="MS PGothic" charset="-128"/>
                </a:rPr>
                <a:t>Стратегия продуктов</a:t>
              </a:r>
              <a:endParaRPr lang="en-US" sz="1200" b="1">
                <a:solidFill>
                  <a:srgbClr val="000066"/>
                </a:solidFill>
                <a:ea typeface="MS PGothic" charset="-128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200" b="1">
                  <a:solidFill>
                    <a:srgbClr val="000066"/>
                  </a:solidFill>
                  <a:ea typeface="MS PGothic" charset="-128"/>
                </a:rPr>
                <a:t>Оптимизация ресурсов</a:t>
              </a:r>
              <a:endParaRPr lang="en-US" sz="1200" b="1">
                <a:solidFill>
                  <a:srgbClr val="000066"/>
                </a:solidFill>
                <a:ea typeface="MS PGothic" charset="-128"/>
              </a:endParaRPr>
            </a:p>
          </p:txBody>
        </p:sp>
        <p:pic>
          <p:nvPicPr>
            <p:cNvPr id="116757" name="Picture 20" descr="MDM_arrow_shor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59" y="2155"/>
              <a:ext cx="24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8" name="Picture 21" descr="datamar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61" y="1609"/>
              <a:ext cx="33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9" name="Picture 22" descr="Camer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94" y="1846"/>
              <a:ext cx="25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60" name="Picture 23" descr="emai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03" y="1397"/>
              <a:ext cx="30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61" name="Picture 24" descr="We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82" y="1778"/>
              <a:ext cx="40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62" name="Picture 25" descr="datawarehouse_gree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123" y="1627"/>
              <a:ext cx="3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63" name="Picture 26" descr="rec_white_thin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960" y="506"/>
              <a:ext cx="257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64" name="Text Box 27"/>
            <p:cNvSpPr txBox="1">
              <a:spLocks noChangeArrowheads="1"/>
            </p:cNvSpPr>
            <p:nvPr/>
          </p:nvSpPr>
          <p:spPr bwMode="auto">
            <a:xfrm>
              <a:off x="3018" y="508"/>
              <a:ext cx="259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2000" b="1">
                  <a:solidFill>
                    <a:srgbClr val="660033"/>
                  </a:solidFill>
                  <a:ea typeface="MS PGothic" charset="-128"/>
                </a:rPr>
                <a:t>Большие данные</a:t>
              </a:r>
              <a:endParaRPr lang="en-US" sz="2000" b="1">
                <a:solidFill>
                  <a:srgbClr val="660033"/>
                </a:solidFill>
                <a:ea typeface="MS PGothic" charset="-128"/>
              </a:endParaRP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600" b="1" i="1">
                  <a:solidFill>
                    <a:srgbClr val="660033"/>
                  </a:solidFill>
                  <a:ea typeface="MS PGothic" charset="-128"/>
                </a:rPr>
                <a:t>Итеративность</a:t>
              </a:r>
              <a:r>
                <a:rPr lang="en-US" sz="1600" b="1" i="1">
                  <a:solidFill>
                    <a:srgbClr val="660033"/>
                  </a:solidFill>
                  <a:ea typeface="MS PGothic" charset="-128"/>
                </a:rPr>
                <a:t> </a:t>
              </a:r>
              <a:r>
                <a:rPr lang="ru-RU" sz="1600" b="1" i="1">
                  <a:solidFill>
                    <a:srgbClr val="660033"/>
                  </a:solidFill>
                  <a:ea typeface="MS PGothic" charset="-128"/>
                </a:rPr>
                <a:t>и исследование</a:t>
              </a:r>
              <a:endParaRPr lang="en-US" sz="1600" b="1" i="1">
                <a:solidFill>
                  <a:srgbClr val="660033"/>
                </a:solidFill>
                <a:ea typeface="MS PGothic" charset="-128"/>
              </a:endParaRPr>
            </a:p>
          </p:txBody>
        </p:sp>
        <p:pic>
          <p:nvPicPr>
            <p:cNvPr id="116765" name="Picture 28" descr="rec_white_thin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5" y="506"/>
              <a:ext cx="272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66" name="Text Box 29"/>
            <p:cNvSpPr txBox="1">
              <a:spLocks noChangeArrowheads="1"/>
            </p:cNvSpPr>
            <p:nvPr/>
          </p:nvSpPr>
          <p:spPr bwMode="auto">
            <a:xfrm>
              <a:off x="152" y="525"/>
              <a:ext cx="2784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2000" b="1">
                  <a:solidFill>
                    <a:srgbClr val="660033"/>
                  </a:solidFill>
                  <a:ea typeface="MS PGothic" charset="-128"/>
                </a:rPr>
                <a:t>Традиционный подход</a:t>
              </a:r>
              <a:endParaRPr lang="en-US" sz="2000" b="1">
                <a:solidFill>
                  <a:srgbClr val="660033"/>
                </a:solidFill>
                <a:ea typeface="MS PGothic" charset="-128"/>
              </a:endParaRP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600" b="1" i="1">
                  <a:solidFill>
                    <a:srgbClr val="660033"/>
                  </a:solidFill>
                  <a:ea typeface="MS PGothic" charset="-128"/>
                </a:rPr>
                <a:t>Структурный и повторяемый анализ</a:t>
              </a:r>
              <a:endParaRPr lang="en-US" sz="1600" b="1" i="1">
                <a:solidFill>
                  <a:srgbClr val="660033"/>
                </a:solidFill>
                <a:ea typeface="MS PGothic" charset="-128"/>
              </a:endParaRPr>
            </a:p>
          </p:txBody>
        </p:sp>
        <p:pic>
          <p:nvPicPr>
            <p:cNvPr id="116767" name="Picture 30" descr="MDM_arrow_shor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1" y="2273"/>
              <a:ext cx="24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68" name="TextBox 28"/>
            <p:cNvSpPr txBox="1">
              <a:spLocks noChangeArrowheads="1"/>
            </p:cNvSpPr>
            <p:nvPr/>
          </p:nvSpPr>
          <p:spPr bwMode="auto">
            <a:xfrm>
              <a:off x="611" y="1024"/>
              <a:ext cx="20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66"/>
                </a:buClr>
                <a:buFont typeface="Arial" charset="0"/>
                <a:buNone/>
              </a:pPr>
              <a:r>
                <a:rPr lang="ru-RU" b="1">
                  <a:solidFill>
                    <a:srgbClr val="CC0000"/>
                  </a:solidFill>
                  <a:ea typeface="MS PGothic" charset="-128"/>
                </a:rPr>
                <a:t>Запомнил -  обработал</a:t>
              </a:r>
            </a:p>
          </p:txBody>
        </p:sp>
        <p:sp>
          <p:nvSpPr>
            <p:cNvPr id="116769" name="TextBox 29"/>
            <p:cNvSpPr txBox="1">
              <a:spLocks noChangeArrowheads="1"/>
            </p:cNvSpPr>
            <p:nvPr/>
          </p:nvSpPr>
          <p:spPr bwMode="auto">
            <a:xfrm>
              <a:off x="3330" y="1025"/>
              <a:ext cx="18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66"/>
                </a:buClr>
                <a:buFont typeface="Arial" charset="0"/>
                <a:buNone/>
              </a:pPr>
              <a:r>
                <a:rPr lang="ru-RU" b="1">
                  <a:solidFill>
                    <a:srgbClr val="CC0000"/>
                  </a:solidFill>
                  <a:ea typeface="MS PGothic" charset="-128"/>
                </a:rPr>
                <a:t>Обработал - запомнил</a:t>
              </a:r>
            </a:p>
          </p:txBody>
        </p:sp>
        <p:sp>
          <p:nvSpPr>
            <p:cNvPr id="116770" name="TextBox 30"/>
            <p:cNvSpPr txBox="1">
              <a:spLocks noChangeArrowheads="1"/>
            </p:cNvSpPr>
            <p:nvPr/>
          </p:nvSpPr>
          <p:spPr bwMode="auto">
            <a:xfrm>
              <a:off x="589" y="3919"/>
              <a:ext cx="16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66"/>
                </a:buClr>
                <a:buFont typeface="Arial" charset="0"/>
                <a:buNone/>
              </a:pPr>
              <a:r>
                <a:rPr lang="ru-RU" b="1">
                  <a:solidFill>
                    <a:srgbClr val="CC0000"/>
                  </a:solidFill>
                  <a:ea typeface="MS PGothic" charset="-128"/>
                </a:rPr>
                <a:t>Ограничение: </a:t>
              </a:r>
              <a:r>
                <a:rPr lang="ru-RU" b="1" u="sng">
                  <a:solidFill>
                    <a:srgbClr val="CC0000"/>
                  </a:solidFill>
                  <a:ea typeface="MS PGothic" charset="-128"/>
                </a:rPr>
                <a:t>память</a:t>
              </a:r>
            </a:p>
          </p:txBody>
        </p:sp>
        <p:sp>
          <p:nvSpPr>
            <p:cNvPr id="116771" name="TextBox 31"/>
            <p:cNvSpPr txBox="1">
              <a:spLocks noChangeArrowheads="1"/>
            </p:cNvSpPr>
            <p:nvPr/>
          </p:nvSpPr>
          <p:spPr bwMode="auto">
            <a:xfrm>
              <a:off x="2886" y="3915"/>
              <a:ext cx="28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66"/>
                </a:buClr>
                <a:buFont typeface="Arial" charset="0"/>
                <a:buNone/>
              </a:pPr>
              <a:r>
                <a:rPr lang="ru-RU" b="1">
                  <a:solidFill>
                    <a:srgbClr val="CC0000"/>
                  </a:solidFill>
                  <a:ea typeface="MS PGothic" charset="-128"/>
                </a:rPr>
                <a:t>Ограничение: </a:t>
              </a:r>
              <a:r>
                <a:rPr lang="ru-RU" b="1" u="sng">
                  <a:solidFill>
                    <a:srgbClr val="CC0000"/>
                  </a:solidFill>
                  <a:ea typeface="MS PGothic" charset="-128"/>
                </a:rPr>
                <a:t>производительность</a:t>
              </a:r>
            </a:p>
          </p:txBody>
        </p:sp>
      </p:grpSp>
      <p:pic>
        <p:nvPicPr>
          <p:cNvPr id="116772" name="Picture 3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5805488"/>
            <a:ext cx="18716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6948488" y="5876925"/>
            <a:ext cx="1871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>
                <a:solidFill>
                  <a:srgbClr val="000066"/>
                </a:solidFill>
                <a:cs typeface="Arial" charset="0"/>
              </a:rPr>
              <a:t>Пример</a:t>
            </a:r>
            <a:r>
              <a:rPr lang="en-US" sz="1200" b="1">
                <a:solidFill>
                  <a:srgbClr val="000066"/>
                </a:solidFill>
                <a:cs typeface="Arial" charset="0"/>
              </a:rPr>
              <a:t> IBM </a:t>
            </a:r>
            <a:r>
              <a:rPr lang="ru-RU" sz="1200" b="1">
                <a:solidFill>
                  <a:srgbClr val="000066"/>
                </a:solidFill>
                <a:cs typeface="Arial" charset="0"/>
              </a:rPr>
              <a:t>- МРП </a:t>
            </a:r>
          </a:p>
        </p:txBody>
      </p:sp>
      <p:sp>
        <p:nvSpPr>
          <p:cNvPr id="116774" name="Номер слайда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E143760-0594-40B0-AFE4-5F150B0EE219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6775" name="Рисунок 36" descr="IBM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93125" y="0"/>
            <a:ext cx="6508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9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Сэмюэль</a:t>
            </a:r>
            <a:r>
              <a:rPr lang="ru-RU" b="1" dirty="0"/>
              <a:t> </a:t>
            </a:r>
            <a:r>
              <a:rPr lang="ru-RU" b="1" dirty="0" err="1"/>
              <a:t>Арбесман</a:t>
            </a:r>
            <a:r>
              <a:rPr lang="ru-RU" b="1" dirty="0"/>
              <a:t>: Пять мифов о </a:t>
            </a:r>
            <a:r>
              <a:rPr lang="ru-RU" b="1" dirty="0" err="1"/>
              <a:t>Big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16152"/>
          </a:xfrm>
        </p:spPr>
        <p:txBody>
          <a:bodyPr/>
          <a:lstStyle/>
          <a:p>
            <a:r>
              <a:rPr lang="ru-RU" b="1" i="1" dirty="0"/>
              <a:t>Миф 1. </a:t>
            </a:r>
            <a:r>
              <a:rPr lang="ru-RU" b="1" i="1" dirty="0" err="1"/>
              <a:t>Big</a:t>
            </a:r>
            <a:r>
              <a:rPr lang="ru-RU" b="1" i="1" dirty="0"/>
              <a:t> </a:t>
            </a:r>
            <a:r>
              <a:rPr lang="ru-RU" b="1" i="1" dirty="0" err="1"/>
              <a:t>Data</a:t>
            </a:r>
            <a:r>
              <a:rPr lang="ru-RU" b="1" i="1" dirty="0"/>
              <a:t> имеет четкое </a:t>
            </a:r>
            <a:r>
              <a:rPr lang="ru-RU" b="1" i="1" dirty="0" smtClean="0"/>
              <a:t>определение</a:t>
            </a:r>
          </a:p>
          <a:p>
            <a:r>
              <a:rPr lang="ru-RU" b="1" i="1" dirty="0"/>
              <a:t>Миф 2. </a:t>
            </a:r>
            <a:r>
              <a:rPr lang="ru-RU" b="1" i="1" dirty="0" err="1"/>
              <a:t>Big</a:t>
            </a:r>
            <a:r>
              <a:rPr lang="ru-RU" b="1" i="1" dirty="0"/>
              <a:t> </a:t>
            </a:r>
            <a:r>
              <a:rPr lang="ru-RU" b="1" i="1" dirty="0" err="1"/>
              <a:t>Data</a:t>
            </a:r>
            <a:r>
              <a:rPr lang="ru-RU" b="1" i="1" dirty="0"/>
              <a:t> – это нечто </a:t>
            </a:r>
            <a:r>
              <a:rPr lang="ru-RU" b="1" i="1" dirty="0" smtClean="0"/>
              <a:t>новое</a:t>
            </a:r>
          </a:p>
          <a:p>
            <a:r>
              <a:rPr lang="ru-RU" b="1" i="1" dirty="0"/>
              <a:t>Миф 3. Методы </a:t>
            </a:r>
            <a:r>
              <a:rPr lang="ru-RU" b="1" i="1" dirty="0" err="1"/>
              <a:t>Big</a:t>
            </a:r>
            <a:r>
              <a:rPr lang="ru-RU" b="1" i="1" dirty="0"/>
              <a:t> </a:t>
            </a:r>
            <a:r>
              <a:rPr lang="ru-RU" b="1" i="1" dirty="0" err="1"/>
              <a:t>Data</a:t>
            </a:r>
            <a:r>
              <a:rPr lang="ru-RU" b="1" i="1" dirty="0"/>
              <a:t> – это </a:t>
            </a:r>
            <a:r>
              <a:rPr lang="ru-RU" b="1" i="1" dirty="0" smtClean="0"/>
              <a:t>революция</a:t>
            </a:r>
          </a:p>
          <a:p>
            <a:r>
              <a:rPr lang="ru-RU" b="1" i="1" dirty="0"/>
              <a:t>Миф 4. Чем больше данных – тем </a:t>
            </a:r>
            <a:r>
              <a:rPr lang="ru-RU" b="1" i="1" dirty="0" smtClean="0"/>
              <a:t>лучше</a:t>
            </a:r>
          </a:p>
          <a:p>
            <a:r>
              <a:rPr lang="ru-RU" b="1" i="1" dirty="0"/>
              <a:t>Миф 5. </a:t>
            </a:r>
            <a:r>
              <a:rPr lang="ru-RU" b="1" i="1" dirty="0" err="1"/>
              <a:t>Big</a:t>
            </a:r>
            <a:r>
              <a:rPr lang="ru-RU" b="1" i="1" dirty="0"/>
              <a:t> </a:t>
            </a:r>
            <a:r>
              <a:rPr lang="ru-RU" b="1" i="1" dirty="0" err="1"/>
              <a:t>Data</a:t>
            </a:r>
            <a:r>
              <a:rPr lang="ru-RU" b="1" i="1" dirty="0"/>
              <a:t> означает конец научных теорий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0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Корреляции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Корреляции полезны в области малых данных, но по-настоящему они раскрывают свой потенциал в контексте больших данных.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По сути, корреляция – количественное выражение статистической связи между двумя значениями</a:t>
            </a:r>
            <a:r>
              <a:rPr lang="en-US" sz="240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Корреляции помогают анализировать объекты, выявляя не принципы их работы, а полезные закономерности.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 Корреляции дают возможность определять ценные закономерности явлений, чтобы подмечать их в настоящем и прогнозировать в будущем. 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Например, если событие А часто сопровождается событием В, нужно следить за В, чтобы спрогнозировать А.</a:t>
            </a:r>
          </a:p>
        </p:txBody>
      </p:sp>
    </p:spTree>
    <p:extLst>
      <p:ext uri="{BB962C8B-B14F-4D97-AF65-F5344CB8AC3E}">
        <p14:creationId xmlns:p14="http://schemas.microsoft.com/office/powerpoint/2010/main" val="49963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50"/>
          </a:xfrm>
        </p:spPr>
        <p:txBody>
          <a:bodyPr/>
          <a:lstStyle/>
          <a:p>
            <a:pPr algn="ctr"/>
            <a:r>
              <a:rPr lang="ru-RU" b="1" smtClean="0"/>
              <a:t>ПРИМЕРЫ</a:t>
            </a:r>
          </a:p>
        </p:txBody>
      </p:sp>
      <p:sp>
        <p:nvSpPr>
          <p:cNvPr id="829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«Апельсиновый сок с аспирином»</a:t>
            </a:r>
          </a:p>
          <a:p>
            <a:r>
              <a:rPr lang="ru-RU" dirty="0" smtClean="0"/>
              <a:t>«Борьба с мигренью»</a:t>
            </a:r>
            <a:endParaRPr lang="en-US" dirty="0" smtClean="0"/>
          </a:p>
          <a:p>
            <a:r>
              <a:rPr lang="en-US" dirty="0" smtClean="0"/>
              <a:t>IBM “WATSON”</a:t>
            </a:r>
          </a:p>
          <a:p>
            <a:endParaRPr lang="en-US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19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Номер слайда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AEFC58C-A6F6-4019-9A5D-3DB12093953D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8547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7620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900113" y="-26988"/>
            <a:ext cx="8243887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Дорожная карта</a:t>
            </a:r>
            <a:r>
              <a:rPr lang="ru-RU" sz="24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 реализации стратегического прогноза  2005-2015гг</a:t>
            </a:r>
          </a:p>
        </p:txBody>
      </p:sp>
    </p:spTree>
    <p:extLst>
      <p:ext uri="{BB962C8B-B14F-4D97-AF65-F5344CB8AC3E}">
        <p14:creationId xmlns:p14="http://schemas.microsoft.com/office/powerpoint/2010/main" val="160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Номер слайда 1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6052C43-EFA0-4B94-BE4C-384AB189A4EA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1619" name="Picture 7" descr="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03325"/>
            <a:ext cx="7620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Заголовок 2"/>
          <p:cNvSpPr txBox="1">
            <a:spLocks/>
          </p:cNvSpPr>
          <p:nvPr/>
        </p:nvSpPr>
        <p:spPr bwMode="auto">
          <a:xfrm>
            <a:off x="611188" y="5876925"/>
            <a:ext cx="85328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66"/>
                </a:solidFill>
                <a:ea typeface="SimSun"/>
                <a:cs typeface="SimSun"/>
              </a:rPr>
              <a:t>2011год – </a:t>
            </a:r>
            <a:r>
              <a:rPr lang="en-US" sz="1600" b="1">
                <a:solidFill>
                  <a:srgbClr val="800000"/>
                </a:solidFill>
                <a:cs typeface="Arial" charset="0"/>
              </a:rPr>
              <a:t>Watson</a:t>
            </a:r>
            <a:r>
              <a:rPr lang="ru-RU" sz="1600" b="1">
                <a:solidFill>
                  <a:srgbClr val="800000"/>
                </a:solidFill>
                <a:cs typeface="Arial" charset="0"/>
              </a:rPr>
              <a:t> </a:t>
            </a:r>
            <a:r>
              <a:rPr lang="ru-RU" sz="1600" b="1">
                <a:solidFill>
                  <a:srgbClr val="000066"/>
                </a:solidFill>
                <a:ea typeface="SimSun"/>
                <a:cs typeface="SimSun"/>
              </a:rPr>
              <a:t>победитель игры </a:t>
            </a:r>
            <a:r>
              <a:rPr lang="en-US" sz="1600" b="1">
                <a:solidFill>
                  <a:srgbClr val="000066"/>
                </a:solidFill>
                <a:ea typeface="SimSun"/>
                <a:cs typeface="SimSun"/>
              </a:rPr>
              <a:t>Jeopardy (USA) - </a:t>
            </a:r>
            <a:r>
              <a:rPr lang="ru-RU" sz="1600" b="1">
                <a:solidFill>
                  <a:srgbClr val="000066"/>
                </a:solidFill>
                <a:ea typeface="SimSun"/>
                <a:cs typeface="SimSun"/>
              </a:rPr>
              <a:t>прототип </a:t>
            </a:r>
            <a:r>
              <a:rPr lang="en-US" sz="1600" b="1">
                <a:solidFill>
                  <a:srgbClr val="000066"/>
                </a:solidFill>
                <a:ea typeface="SimSun"/>
                <a:cs typeface="SimSun"/>
              </a:rPr>
              <a:t> </a:t>
            </a:r>
            <a:r>
              <a:rPr lang="ru-RU" sz="1600" b="1">
                <a:solidFill>
                  <a:srgbClr val="000066"/>
                </a:solidFill>
                <a:ea typeface="SimSun"/>
                <a:cs typeface="SimSun"/>
              </a:rPr>
              <a:t>игры «Своя игра»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5513" y="87313"/>
            <a:ext cx="6913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Шаги реализации прогноза        2011 год</a:t>
            </a:r>
          </a:p>
        </p:txBody>
      </p:sp>
      <p:pic>
        <p:nvPicPr>
          <p:cNvPr id="111622" name="Picture 5" descr="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4813"/>
            <a:ext cx="266541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8763" y="692150"/>
            <a:ext cx="2016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A50021"/>
                </a:solidFill>
              </a:rPr>
              <a:t>Лучше людей!</a:t>
            </a:r>
          </a:p>
        </p:txBody>
      </p:sp>
    </p:spTree>
    <p:extLst>
      <p:ext uri="{BB962C8B-B14F-4D97-AF65-F5344CB8AC3E}">
        <p14:creationId xmlns:p14="http://schemas.microsoft.com/office/powerpoint/2010/main" val="27261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42938" y="5410200"/>
            <a:ext cx="7324725" cy="812800"/>
          </a:xfrm>
          <a:prstGeom prst="roundRect">
            <a:avLst>
              <a:gd name="adj" fmla="val 7991"/>
            </a:avLst>
          </a:prstGeom>
          <a:solidFill>
            <a:srgbClr val="21B04B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Where did it acquire knowledge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? 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2355850"/>
            <a:ext cx="4368800" cy="50022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Wikipedia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Time, Inc.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New York Time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Encarta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Oxford University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Internet Movie Database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IBM Dictionary</a:t>
            </a:r>
          </a:p>
          <a:p>
            <a:pPr>
              <a:lnSpc>
                <a:spcPct val="125000"/>
              </a:lnSpc>
            </a:pPr>
            <a:r>
              <a:rPr lang="en-US" sz="1600" smtClean="0">
                <a:latin typeface="Arial" pitchFamily="34" charset="0"/>
              </a:rPr>
              <a:t>...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J! Archive/YAGO/dbPedia…</a:t>
            </a:r>
            <a:endParaRPr lang="en-US" sz="1600" smtClean="0">
              <a:latin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smtClean="0">
                <a:latin typeface="Arial" pitchFamily="34" charset="0"/>
              </a:rPr>
              <a:t>Total Raw Content</a:t>
            </a:r>
          </a:p>
          <a:p>
            <a:pPr>
              <a:lnSpc>
                <a:spcPct val="125000"/>
              </a:lnSpc>
            </a:pPr>
            <a:r>
              <a:rPr lang="en-US" sz="1600" b="1" smtClean="0">
                <a:latin typeface="Arial" pitchFamily="34" charset="0"/>
              </a:rPr>
              <a:t>Preprocessed Content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2388" y="6484938"/>
            <a:ext cx="1081087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798847-07A4-4120-BFA7-CA296C57F301}" type="slidenum">
              <a:rPr lang="en-US" sz="1600"/>
              <a:pPr eaLnBrk="1" hangingPunct="1"/>
              <a:t>17</a:t>
            </a:fld>
            <a:endParaRPr lang="en-US" sz="160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invGray">
          <a:xfrm>
            <a:off x="1989138" y="4521200"/>
            <a:ext cx="4341812" cy="755650"/>
          </a:xfrm>
          <a:prstGeom prst="rightArrow">
            <a:avLst>
              <a:gd name="adj1" fmla="val 50000"/>
              <a:gd name="adj2" fmla="val 107508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endParaRPr lang="en-CA" sz="2400">
              <a:latin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invGray">
          <a:xfrm>
            <a:off x="2876550" y="2336800"/>
            <a:ext cx="2481263" cy="757238"/>
          </a:xfrm>
          <a:prstGeom prst="rightArrow">
            <a:avLst>
              <a:gd name="adj1" fmla="val 50000"/>
              <a:gd name="adj2" fmla="val 61435"/>
            </a:avLst>
          </a:prstGeom>
          <a:gradFill rotWithShape="1">
            <a:gsLst>
              <a:gs pos="0">
                <a:schemeClr val="accent2">
                  <a:gamma/>
                  <a:tint val="47059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CA" sz="24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invGray">
          <a:xfrm>
            <a:off x="2560638" y="3087688"/>
            <a:ext cx="4332287" cy="754062"/>
          </a:xfrm>
          <a:prstGeom prst="rightArrow">
            <a:avLst>
              <a:gd name="adj1" fmla="val 50000"/>
              <a:gd name="adj2" fmla="val 107287"/>
            </a:avLst>
          </a:prstGeom>
          <a:gradFill rotWithShape="1">
            <a:gsLst>
              <a:gs pos="0">
                <a:schemeClr val="folHlink">
                  <a:gamma/>
                  <a:tint val="56863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CA" sz="24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invGray">
          <a:xfrm>
            <a:off x="2871788" y="3784600"/>
            <a:ext cx="2476500" cy="757238"/>
          </a:xfrm>
          <a:prstGeom prst="rightArrow">
            <a:avLst>
              <a:gd name="adj1" fmla="val 50000"/>
              <a:gd name="adj2" fmla="val 61323"/>
            </a:avLst>
          </a:prstGeom>
          <a:gradFill rotWithShape="1">
            <a:gsLst>
              <a:gs pos="0">
                <a:schemeClr val="hlink">
                  <a:gamma/>
                  <a:tint val="7451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CA" sz="24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69641" name="Text Placeholder 2"/>
          <p:cNvSpPr txBox="1">
            <a:spLocks/>
          </p:cNvSpPr>
          <p:nvPr/>
        </p:nvSpPr>
        <p:spPr bwMode="auto">
          <a:xfrm>
            <a:off x="5613400" y="2363788"/>
            <a:ext cx="22352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17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2.0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7.4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0.3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0.11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0.1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/>
              <a:t>0.01 GB 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None/>
            </a:pPr>
            <a:r>
              <a:rPr lang="en-US" sz="1600"/>
              <a:t>XXX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 b="1"/>
              <a:t>70 GB</a:t>
            </a:r>
          </a:p>
          <a:p>
            <a:pPr algn="r">
              <a:lnSpc>
                <a:spcPct val="125000"/>
              </a:lnSpc>
              <a:spcAft>
                <a:spcPct val="30000"/>
              </a:spcAft>
              <a:buClr>
                <a:schemeClr val="hlink"/>
              </a:buClr>
              <a:buSzPct val="160000"/>
              <a:buFont typeface="Arial" pitchFamily="34" charset="0"/>
              <a:buChar char="•"/>
            </a:pPr>
            <a:r>
              <a:rPr lang="en-US" sz="1600" b="1"/>
              <a:t>500 GB</a:t>
            </a:r>
          </a:p>
        </p:txBody>
      </p:sp>
      <p:grpSp>
        <p:nvGrpSpPr>
          <p:cNvPr id="69642" name="Group 4"/>
          <p:cNvGrpSpPr>
            <a:grpSpLocks/>
          </p:cNvGrpSpPr>
          <p:nvPr/>
        </p:nvGrpSpPr>
        <p:grpSpPr bwMode="auto">
          <a:xfrm>
            <a:off x="642938" y="982663"/>
            <a:ext cx="7324725" cy="1227137"/>
            <a:chOff x="642940" y="982135"/>
            <a:chExt cx="7324725" cy="1227663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642940" y="982135"/>
              <a:ext cx="7324725" cy="1227663"/>
            </a:xfrm>
            <a:prstGeom prst="roundRect">
              <a:avLst>
                <a:gd name="adj" fmla="val 15240"/>
              </a:avLst>
            </a:prstGeom>
            <a:solidFill>
              <a:srgbClr val="21B04B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9647" name="TextBox 2"/>
            <p:cNvSpPr txBox="1">
              <a:spLocks noChangeArrowheads="1"/>
            </p:cNvSpPr>
            <p:nvPr/>
          </p:nvSpPr>
          <p:spPr bwMode="auto">
            <a:xfrm>
              <a:off x="795864" y="1126067"/>
              <a:ext cx="1447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22683D"/>
                  </a:solidFill>
                </a:rPr>
                <a:t>Three types of knowledge </a:t>
              </a:r>
            </a:p>
          </p:txBody>
        </p:sp>
        <p:sp>
          <p:nvSpPr>
            <p:cNvPr id="14" name="L-Shape 13"/>
            <p:cNvSpPr>
              <a:spLocks noChangeAspect="1"/>
            </p:cNvSpPr>
            <p:nvPr/>
          </p:nvSpPr>
          <p:spPr>
            <a:xfrm rot="13500000">
              <a:off x="2032680" y="1316565"/>
              <a:ext cx="544745" cy="555625"/>
            </a:xfrm>
            <a:prstGeom prst="corner">
              <a:avLst/>
            </a:prstGeom>
            <a:solidFill>
              <a:srgbClr val="22683D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760663" y="1143000"/>
            <a:ext cx="1354137" cy="906463"/>
          </a:xfrm>
          <a:prstGeom prst="roundRect">
            <a:avLst/>
          </a:prstGeom>
          <a:solidFill>
            <a:srgbClr val="22683D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Domain Data</a:t>
            </a:r>
            <a:br>
              <a:rPr lang="en-US" sz="1400" b="1" dirty="0"/>
            </a:br>
            <a:r>
              <a:rPr lang="en-US" sz="1200" dirty="0"/>
              <a:t>(articles, books, documents)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49738" y="1143000"/>
            <a:ext cx="1770062" cy="906463"/>
          </a:xfrm>
          <a:prstGeom prst="roundRect">
            <a:avLst/>
          </a:prstGeom>
          <a:solidFill>
            <a:srgbClr val="22683D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Training and test question sets w/answer keys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64263" y="1143000"/>
            <a:ext cx="1651000" cy="906463"/>
          </a:xfrm>
          <a:prstGeom prst="roundRect">
            <a:avLst/>
          </a:prstGeom>
          <a:solidFill>
            <a:srgbClr val="22683D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ea typeface="ＭＳ Ｐゴシック" pitchFamily="34" charset="-128"/>
              </a:rPr>
              <a:t>NLP Resources</a:t>
            </a:r>
            <a:r>
              <a:rPr lang="en-US" sz="120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US" sz="120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rgbClr val="FFFFFF"/>
                </a:solidFill>
                <a:ea typeface="ＭＳ Ｐゴシック" pitchFamily="34" charset="-128"/>
              </a:rPr>
              <a:t>(vocabularies, taxonomies, ontologies) </a:t>
            </a:r>
          </a:p>
        </p:txBody>
      </p:sp>
    </p:spTree>
    <p:extLst>
      <p:ext uri="{BB962C8B-B14F-4D97-AF65-F5344CB8AC3E}">
        <p14:creationId xmlns:p14="http://schemas.microsoft.com/office/powerpoint/2010/main" val="2845311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 txBox="1">
            <a:spLocks noGrp="1" noChangeArrowheads="1"/>
          </p:cNvSpPr>
          <p:nvPr/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EB6F6714-56DB-42D0-8AFD-04614DBB16B5}" type="slidenum">
              <a:rPr lang="en-US" sz="800">
                <a:solidFill>
                  <a:schemeClr val="bg1"/>
                </a:solidFill>
                <a:latin typeface="Calibri" pitchFamily="34" charset="0"/>
              </a:rPr>
              <a:pPr defTabSz="914400" eaLnBrk="1" hangingPunct="1"/>
              <a:t>18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8546" name="Rectangle 11"/>
          <p:cNvSpPr>
            <a:spLocks noChangeArrowheads="1"/>
          </p:cNvSpPr>
          <p:nvPr/>
        </p:nvSpPr>
        <p:spPr bwMode="auto">
          <a:xfrm>
            <a:off x="609600" y="4568825"/>
            <a:ext cx="3724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122238" indent="-122238" defTabSz="914400">
              <a:spcBef>
                <a:spcPts val="200"/>
              </a:spcBef>
              <a:buClr>
                <a:schemeClr val="bg1"/>
              </a:buClr>
            </a:pPr>
            <a:r>
              <a:rPr lang="en-US" sz="2400" b="1" dirty="0">
                <a:latin typeface="Calibri" pitchFamily="34" charset="0"/>
              </a:rPr>
              <a:t>Automotive Quality Insight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Analyzing:  </a:t>
            </a:r>
            <a:r>
              <a:rPr lang="en-US" sz="1400" i="1" dirty="0">
                <a:latin typeface="Calibri" pitchFamily="34" charset="0"/>
              </a:rPr>
              <a:t>Tech notes, call logs, online media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For:  </a:t>
            </a:r>
            <a:r>
              <a:rPr lang="en-US" sz="1400" i="1" dirty="0">
                <a:latin typeface="Calibri" pitchFamily="34" charset="0"/>
              </a:rPr>
              <a:t>Warranty Analysis, Quality Assurance</a:t>
            </a:r>
            <a:endParaRPr lang="en-US" sz="1400" b="1" i="1" dirty="0">
              <a:latin typeface="Calibri" pitchFamily="34" charset="0"/>
            </a:endParaRP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Benefits: </a:t>
            </a:r>
            <a:r>
              <a:rPr lang="en-US" sz="1400" i="1" dirty="0">
                <a:latin typeface="Calibri" pitchFamily="34" charset="0"/>
              </a:rPr>
              <a:t>Reduce warranty costs, improve customer satisfaction, marketing campaigns</a:t>
            </a:r>
          </a:p>
        </p:txBody>
      </p:sp>
      <p:pic>
        <p:nvPicPr>
          <p:cNvPr id="108547" name="Picture 12" descr="strin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81137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609600" y="3128963"/>
            <a:ext cx="42926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117475" indent="-117475" defTabSz="914400">
              <a:spcBef>
                <a:spcPts val="200"/>
              </a:spcBef>
              <a:buClr>
                <a:schemeClr val="bg1"/>
              </a:buClr>
            </a:pPr>
            <a:r>
              <a:rPr lang="en-US" sz="2400" b="1" dirty="0">
                <a:latin typeface="Calibri" pitchFamily="34" charset="0"/>
              </a:rPr>
              <a:t>Crime Analytics</a:t>
            </a:r>
          </a:p>
          <a:p>
            <a:pPr marL="117475" indent="-117475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Analyzing:  </a:t>
            </a:r>
            <a:r>
              <a:rPr lang="en-US" sz="1400" i="1" dirty="0">
                <a:latin typeface="Calibri" pitchFamily="34" charset="0"/>
              </a:rPr>
              <a:t>Case files, police records, 911 calls…</a:t>
            </a:r>
          </a:p>
          <a:p>
            <a:pPr marL="117475" indent="-117475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For:  </a:t>
            </a:r>
            <a:r>
              <a:rPr lang="en-US" sz="1400" i="1" dirty="0">
                <a:latin typeface="Calibri" pitchFamily="34" charset="0"/>
              </a:rPr>
              <a:t>Rapid crime solving &amp; crime trend analysis</a:t>
            </a:r>
          </a:p>
          <a:p>
            <a:pPr marL="117475" indent="-117475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Benefits: </a:t>
            </a:r>
            <a:r>
              <a:rPr lang="en-US" sz="1400" i="1" dirty="0">
                <a:latin typeface="Calibri" pitchFamily="34" charset="0"/>
              </a:rPr>
              <a:t>Safer communities &amp; optimized force deployment</a:t>
            </a:r>
          </a:p>
        </p:txBody>
      </p:sp>
      <p:sp>
        <p:nvSpPr>
          <p:cNvPr id="108549" name="Text Box 21"/>
          <p:cNvSpPr txBox="1">
            <a:spLocks noChangeArrowheads="1"/>
          </p:cNvSpPr>
          <p:nvPr/>
        </p:nvSpPr>
        <p:spPr bwMode="auto">
          <a:xfrm>
            <a:off x="609600" y="1366838"/>
            <a:ext cx="37433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>
            <a:lvl1pPr marL="122238" indent="-1222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ts val="200"/>
              </a:spcBef>
              <a:buClr>
                <a:schemeClr val="bg1"/>
              </a:buClr>
            </a:pPr>
            <a:r>
              <a:rPr lang="en-US" b="1" dirty="0">
                <a:latin typeface="Calibri" pitchFamily="34" charset="0"/>
              </a:rPr>
              <a:t>Healthcare Analytics</a:t>
            </a:r>
          </a:p>
          <a:p>
            <a:pPr defTabSz="914400" eaLnBrk="1" hangingPunct="1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Analyzing:</a:t>
            </a:r>
            <a:r>
              <a:rPr lang="en-US" sz="1400" i="1" dirty="0">
                <a:latin typeface="Calibri" pitchFamily="34" charset="0"/>
              </a:rPr>
              <a:t> E-Medical records, hospital reports</a:t>
            </a:r>
          </a:p>
          <a:p>
            <a:pPr defTabSz="914400" eaLnBrk="1" hangingPunct="1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For:  </a:t>
            </a:r>
            <a:r>
              <a:rPr lang="en-US" sz="1400" i="1" dirty="0">
                <a:latin typeface="Calibri" pitchFamily="34" charset="0"/>
              </a:rPr>
              <a:t>Clinical analysis; treatment protocol optimization</a:t>
            </a:r>
          </a:p>
          <a:p>
            <a:pPr defTabSz="914400" eaLnBrk="1" hangingPunct="1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Benefits: </a:t>
            </a:r>
            <a:r>
              <a:rPr lang="en-US" sz="1400" i="1" dirty="0">
                <a:latin typeface="Calibri" pitchFamily="34" charset="0"/>
              </a:rPr>
              <a:t>Better management of chronic diseases; optimized drug formularies; improved patient outcomes</a:t>
            </a:r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5295882" y="3048000"/>
            <a:ext cx="361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117475" indent="-117475" defTabSz="914400">
              <a:spcBef>
                <a:spcPts val="200"/>
              </a:spcBef>
              <a:buClr>
                <a:schemeClr val="bg1"/>
              </a:buClr>
            </a:pPr>
            <a:r>
              <a:rPr lang="en-US" sz="2400" b="1" dirty="0">
                <a:latin typeface="Calibri" pitchFamily="34" charset="0"/>
              </a:rPr>
              <a:t>Insurance Fraud</a:t>
            </a:r>
          </a:p>
          <a:p>
            <a:pPr marL="117475" indent="-117475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Analyzing:  </a:t>
            </a:r>
            <a:r>
              <a:rPr lang="en-US" sz="1400" i="1" dirty="0">
                <a:latin typeface="Calibri" pitchFamily="34" charset="0"/>
              </a:rPr>
              <a:t>Insurance claims</a:t>
            </a:r>
          </a:p>
          <a:p>
            <a:pPr marL="117475" indent="-117475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For:  </a:t>
            </a:r>
            <a:r>
              <a:rPr lang="en-US" sz="1400" i="1" dirty="0">
                <a:latin typeface="Calibri" pitchFamily="34" charset="0"/>
              </a:rPr>
              <a:t>Detecting Fraudulent activity &amp; patterns</a:t>
            </a:r>
          </a:p>
          <a:p>
            <a:pPr marL="117475" indent="-117475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Benefits: </a:t>
            </a:r>
            <a:r>
              <a:rPr lang="en-US" sz="1400" i="1" dirty="0">
                <a:latin typeface="Calibri" pitchFamily="34" charset="0"/>
              </a:rPr>
              <a:t>Reduced losses, faster detection, more efficient claims processes</a:t>
            </a:r>
          </a:p>
        </p:txBody>
      </p:sp>
      <p:pic>
        <p:nvPicPr>
          <p:cNvPr id="108551" name="Picture 29" descr="Ban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113088"/>
            <a:ext cx="522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31" descr="Healthc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333500"/>
            <a:ext cx="52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32" descr="Public-Safet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124200"/>
            <a:ext cx="52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33" descr="Produc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562475"/>
            <a:ext cx="520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5" name="Rectangle 3"/>
          <p:cNvSpPr>
            <a:spLocks noChangeArrowheads="1"/>
          </p:cNvSpPr>
          <p:nvPr/>
        </p:nvSpPr>
        <p:spPr bwMode="auto">
          <a:xfrm>
            <a:off x="5308600" y="1366838"/>
            <a:ext cx="38354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122238" indent="-122238" defTabSz="914400">
              <a:spcBef>
                <a:spcPts val="200"/>
              </a:spcBef>
              <a:buClr>
                <a:schemeClr val="bg1"/>
              </a:buClr>
            </a:pPr>
            <a:r>
              <a:rPr lang="en-US" sz="2400" b="1" dirty="0">
                <a:latin typeface="Calibri" pitchFamily="34" charset="0"/>
              </a:rPr>
              <a:t>Customer Care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Analyzing:  </a:t>
            </a:r>
            <a:r>
              <a:rPr lang="en-US" sz="1400" i="1" dirty="0">
                <a:latin typeface="Calibri" pitchFamily="34" charset="0"/>
              </a:rPr>
              <a:t>Call center logs, emails, online media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For: </a:t>
            </a:r>
            <a:r>
              <a:rPr lang="en-US" sz="1400" i="1" dirty="0">
                <a:latin typeface="Calibri" pitchFamily="34" charset="0"/>
              </a:rPr>
              <a:t> Buyer Behavior, Churn</a:t>
            </a:r>
            <a:r>
              <a:rPr lang="en-US" sz="1400" b="1" i="1" dirty="0">
                <a:latin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</a:rPr>
              <a:t>prediction</a:t>
            </a:r>
            <a:endParaRPr lang="en-US" sz="1400" b="1" i="1" dirty="0">
              <a:latin typeface="Calibri" pitchFamily="34" charset="0"/>
            </a:endParaRPr>
          </a:p>
          <a:p>
            <a:pPr marL="122238" indent="-122238" defTabSz="9144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Benefits:</a:t>
            </a:r>
            <a:r>
              <a:rPr lang="en-US" sz="1400" i="1" dirty="0">
                <a:latin typeface="Calibri" pitchFamily="34" charset="0"/>
              </a:rPr>
              <a:t> Improve Customer satisfaction and retention,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</a:rPr>
              <a:t>marketing campaigns, find new revenue opportunities</a:t>
            </a:r>
          </a:p>
        </p:txBody>
      </p:sp>
      <p:pic>
        <p:nvPicPr>
          <p:cNvPr id="108556" name="Picture 34" descr="Telco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344613"/>
            <a:ext cx="533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7" name="Rectangle 11"/>
          <p:cNvSpPr>
            <a:spLocks noChangeArrowheads="1"/>
          </p:cNvSpPr>
          <p:nvPr/>
        </p:nvSpPr>
        <p:spPr bwMode="auto">
          <a:xfrm>
            <a:off x="5308600" y="4568825"/>
            <a:ext cx="3724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122238" indent="-122238" defTabSz="914400">
              <a:spcBef>
                <a:spcPts val="200"/>
              </a:spcBef>
              <a:buClr>
                <a:schemeClr val="bg1"/>
              </a:buClr>
            </a:pPr>
            <a:r>
              <a:rPr lang="en-US" sz="2400" b="1" dirty="0">
                <a:latin typeface="Calibri" pitchFamily="34" charset="0"/>
              </a:rPr>
              <a:t>Social Media for Marketing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Analyzing:  </a:t>
            </a:r>
            <a:r>
              <a:rPr lang="en-US" sz="1400" i="1" dirty="0">
                <a:latin typeface="Calibri" pitchFamily="34" charset="0"/>
              </a:rPr>
              <a:t>Call center notes, SharePoint, multiple content repositories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For:  </a:t>
            </a:r>
            <a:r>
              <a:rPr lang="en-US" sz="1400" i="1" dirty="0">
                <a:latin typeface="Calibri" pitchFamily="34" charset="0"/>
              </a:rPr>
              <a:t>churn prediction, product/brand quality 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1" i="1" dirty="0">
                <a:latin typeface="Calibri" pitchFamily="34" charset="0"/>
              </a:rPr>
              <a:t>Benefits: </a:t>
            </a:r>
            <a:r>
              <a:rPr lang="en-US" sz="1400" i="1" dirty="0">
                <a:latin typeface="Calibri" pitchFamily="34" charset="0"/>
              </a:rPr>
              <a:t>Improve consumer satisfaction, marketing campaigns, find new revenue opportunities or product/brand quality issues</a:t>
            </a:r>
          </a:p>
          <a:p>
            <a:pPr marL="122238" indent="-122238" defTabSz="914400">
              <a:spcBef>
                <a:spcPts val="2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US" sz="1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8558" name="Picture 36" descr="Smarter-Plane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616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182563" y="593725"/>
            <a:ext cx="89614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r>
              <a:rPr lang="en-US" sz="3600" dirty="0">
                <a:latin typeface="Calibri" pitchFamily="34" charset="0"/>
              </a:rPr>
              <a:t>IBM Content Analytics adds value to …</a:t>
            </a:r>
            <a:br>
              <a:rPr lang="en-US" sz="3600" dirty="0">
                <a:latin typeface="Calibri" pitchFamily="34" charset="0"/>
              </a:rPr>
            </a:b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Номер слайда 1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17EB5B4-479D-410E-89D6-B31917150D9D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9500" y="115888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Шаги</a:t>
            </a:r>
            <a:r>
              <a:rPr lang="ru-RU" sz="24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 реализации прогноза              </a:t>
            </a:r>
            <a:r>
              <a:rPr lang="en-US" sz="24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20</a:t>
            </a:r>
            <a:r>
              <a:rPr lang="ru-RU" sz="2400" b="1">
                <a:solidFill>
                  <a:srgbClr val="800000"/>
                </a:solidFill>
                <a:latin typeface="Tahoma" pitchFamily="34" charset="0"/>
                <a:cs typeface="Arial" charset="0"/>
              </a:rPr>
              <a:t>13г.           </a:t>
            </a: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647700" y="908050"/>
            <a:ext cx="817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800000"/>
                </a:solidFill>
                <a:cs typeface="Arial" charset="0"/>
              </a:rPr>
              <a:t>Диплом врача + Лучше людей: от 22-44% к 3-5%ошибки в диагнозе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81375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4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886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Появлению термина "Большие данные" (</a:t>
            </a:r>
            <a:r>
              <a:rPr lang="ru-RU" b="1" dirty="0" err="1"/>
              <a:t>Big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) ИТ-сообщество обязано редактору журнала </a:t>
            </a:r>
            <a:r>
              <a:rPr lang="ru-RU" b="1" dirty="0" err="1"/>
              <a:t>Nature</a:t>
            </a:r>
            <a:r>
              <a:rPr lang="ru-RU" b="1" dirty="0"/>
              <a:t> Клиффорду Линчу, который в 2008 году отметил факт лавинообразного роста объемом и разнообразия обрабатываемых данных.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7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Номер слайда 1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BF4D90-C48F-4023-A616-7C9D27036A20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9811" name="Рисунок 19" descr="Watson Healthcare 1 три класса серви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79930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6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Наше время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Эпоха больших данных ставит под вопрос наш образ жизни и способ взаимодействия с миром. Обществу придется отказаться от понимания причинности в пользу простых корреляций: поменять знание </a:t>
            </a:r>
            <a:r>
              <a:rPr lang="ru-RU" sz="2800" i="1" smtClean="0">
                <a:solidFill>
                  <a:srgbClr val="0033CC"/>
                </a:solidFill>
              </a:rPr>
              <a:t>почему</a:t>
            </a:r>
            <a:r>
              <a:rPr lang="ru-RU" sz="2800" smtClean="0">
                <a:solidFill>
                  <a:srgbClr val="0033CC"/>
                </a:solidFill>
              </a:rPr>
              <a:t> на </a:t>
            </a:r>
            <a:r>
              <a:rPr lang="ru-RU" sz="2800" i="1" smtClean="0">
                <a:solidFill>
                  <a:srgbClr val="0033CC"/>
                </a:solidFill>
              </a:rPr>
              <a:t>что именно</a:t>
            </a:r>
            <a:r>
              <a:rPr lang="ru-RU" sz="2800" smtClean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 сути, большие данные предназначены </a:t>
            </a:r>
            <a:r>
              <a:rPr lang="ru-RU" sz="2800" smtClean="0">
                <a:solidFill>
                  <a:srgbClr val="0033CC"/>
                </a:solidFill>
              </a:rPr>
              <a:t>для прогнозирования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Датификация </a:t>
            </a:r>
            <a:r>
              <a:rPr lang="ru-RU" sz="2800" i="1" smtClean="0"/>
              <a:t>(</a:t>
            </a:r>
            <a:r>
              <a:rPr lang="en-US" sz="2800" i="1" smtClean="0"/>
              <a:t>data</a:t>
            </a:r>
            <a:r>
              <a:rPr lang="ru-RU" sz="2800" i="1" smtClean="0"/>
              <a:t>-</a:t>
            </a:r>
            <a:r>
              <a:rPr lang="en-US" sz="2800" i="1" smtClean="0"/>
              <a:t>ization</a:t>
            </a:r>
            <a:r>
              <a:rPr lang="ru-RU" sz="2800" i="1" smtClean="0"/>
              <a:t>) – </a:t>
            </a:r>
            <a:r>
              <a:rPr lang="ru-RU" sz="2800" smtClean="0"/>
              <a:t>преобразование в формат данных всего, что есть на планете </a:t>
            </a:r>
          </a:p>
        </p:txBody>
      </p:sp>
    </p:spTree>
    <p:extLst>
      <p:ext uri="{BB962C8B-B14F-4D97-AF65-F5344CB8AC3E}">
        <p14:creationId xmlns:p14="http://schemas.microsoft.com/office/powerpoint/2010/main" val="209659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Риски</a:t>
            </a:r>
            <a:r>
              <a:rPr lang="en-US" sz="4000" b="1" smtClean="0"/>
              <a:t> Big Data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Если эпоха интернета поставила под угрозу </a:t>
            </a:r>
            <a:r>
              <a:rPr lang="ru-RU" sz="2000" smtClean="0">
                <a:solidFill>
                  <a:schemeClr val="bg1"/>
                </a:solidFill>
              </a:rPr>
              <a:t>конфиденциальность личных данных</a:t>
            </a:r>
            <a:r>
              <a:rPr lang="ru-RU" sz="2000" smtClean="0"/>
              <a:t>, возможно ли, что большие данные усугубят эту проблему? Существует еще одна опасность: </a:t>
            </a:r>
            <a:r>
              <a:rPr lang="ru-RU" sz="2000" smtClean="0">
                <a:solidFill>
                  <a:srgbClr val="0033CC"/>
                </a:solidFill>
              </a:rPr>
              <a:t>мы рискуем стать жертвами диктатуры данных</a:t>
            </a:r>
            <a:r>
              <a:rPr lang="ru-RU" sz="2000" smtClean="0"/>
              <a:t>, в результате которой станем боготворить информацию и выходные данные анализа, а в конечном счет и злоупотреблять ими. 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CC"/>
                </a:solidFill>
              </a:rPr>
              <a:t>Парализующая конфиденциальность.</a:t>
            </a:r>
            <a:r>
              <a:rPr lang="ru-RU" sz="2000" smtClean="0"/>
              <a:t> Сколько бы опасений ни вызывала способность бизнеса и правительства извлекать нашу личную информацию, в связи с большими данными возникает более актуальная проблемы: использование прогнозов в вынесении приговора. Вероятность и наказание.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CC"/>
                </a:solidFill>
              </a:rPr>
              <a:t>Диктатура данных.</a:t>
            </a:r>
            <a:r>
              <a:rPr lang="ru-RU" sz="2000" smtClean="0"/>
              <a:t> Большие данные бесцеремонно вторгаются в частную жизнь и угрожают свободе, создавая для нас невиданные риски. При этом они усугубляют привычку полагаться на цифры, которые гораздо более подвержены ошибкам, чем мы думаем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CC"/>
                </a:solidFill>
              </a:rPr>
              <a:t>Темная сторона больших данных.</a:t>
            </a:r>
            <a:r>
              <a:rPr lang="ru-RU" sz="2000" smtClean="0"/>
              <a:t> Существует реальный риск того, что, поддавшись </a:t>
            </a:r>
            <a:r>
              <a:rPr lang="ru-RU" sz="2000" i="1" smtClean="0"/>
              <a:t>магии больших данных</a:t>
            </a:r>
            <a:r>
              <a:rPr lang="ru-RU" sz="2000" smtClean="0"/>
              <a:t>, люди станут руководствоваться ими в неподходящих условиях или слишком полагаться на результаты их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292402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r>
              <a:rPr lang="ru-RU" sz="4000" b="1" smtClean="0"/>
              <a:t>Контроль</a:t>
            </a:r>
            <a:r>
              <a:rPr lang="en-US" sz="4000" b="1" smtClean="0"/>
              <a:t> Big Data</a:t>
            </a:r>
            <a:r>
              <a:rPr lang="ru-RU" sz="4000" b="1" smtClean="0"/>
              <a:t>: </a:t>
            </a:r>
            <a:r>
              <a:rPr lang="ru-RU" sz="2400" smtClean="0">
                <a:solidFill>
                  <a:srgbClr val="0033CC"/>
                </a:solidFill>
              </a:rPr>
              <a:t>Способы, благодаря которым мы будем управлять данными, а не они ими</a:t>
            </a:r>
            <a:r>
              <a:rPr lang="en-US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33CC"/>
                </a:solidFill>
              </a:rPr>
              <a:t>От общей безопасности к ответственности за безопасность .</a:t>
            </a:r>
            <a:r>
              <a:rPr lang="ru-RU" sz="1900" dirty="0" smtClean="0"/>
              <a:t> Разумнее было бы отменить практику общего  управления конфиденциальностью и заменить ее </a:t>
            </a:r>
            <a:r>
              <a:rPr lang="ru-RU" sz="1900" dirty="0" smtClean="0">
                <a:solidFill>
                  <a:srgbClr val="0033CC"/>
                </a:solidFill>
              </a:rPr>
              <a:t>расширенной ответственности</a:t>
            </a:r>
            <a:r>
              <a:rPr lang="ru-RU" sz="1900" dirty="0" smtClean="0"/>
              <a:t>, которая предъявлялась бы к пользователям данных, повышая их ответственность за свои действия.  Логично было бы переложить бремя </a:t>
            </a:r>
            <a:r>
              <a:rPr lang="ru-RU" sz="1900" dirty="0" smtClean="0">
                <a:solidFill>
                  <a:srgbClr val="0033CC"/>
                </a:solidFill>
              </a:rPr>
              <a:t>ответственности с общества на тех, кто обрабатывает данные.</a:t>
            </a:r>
          </a:p>
          <a:p>
            <a:pPr>
              <a:lnSpc>
                <a:spcPct val="80000"/>
              </a:lnSpc>
            </a:pPr>
            <a:r>
              <a:rPr lang="ru-RU" sz="1900" dirty="0" smtClean="0"/>
              <a:t>Один из инновационных подходов к обеспечению защиты личных данных – </a:t>
            </a:r>
            <a:r>
              <a:rPr lang="ru-RU" sz="1900" dirty="0" smtClean="0">
                <a:solidFill>
                  <a:srgbClr val="0033CC"/>
                </a:solidFill>
              </a:rPr>
              <a:t>«дифференциальная конфиденциальность</a:t>
            </a:r>
            <a:r>
              <a:rPr lang="ru-RU" sz="1900" dirty="0" smtClean="0"/>
              <a:t>», которая подразумевает намеренное </a:t>
            </a:r>
            <a:r>
              <a:rPr lang="ru-RU" sz="1900" dirty="0" smtClean="0">
                <a:solidFill>
                  <a:srgbClr val="0033CC"/>
                </a:solidFill>
              </a:rPr>
              <a:t>размытие данных</a:t>
            </a:r>
            <a:r>
              <a:rPr lang="ru-RU" sz="1900" dirty="0" smtClean="0"/>
              <a:t>, чтобы запрос  большого набора данных выдавал не точные данные, а приблизительные.</a:t>
            </a:r>
          </a:p>
          <a:p>
            <a:pPr>
              <a:lnSpc>
                <a:spcPct val="80000"/>
              </a:lnSpc>
            </a:pPr>
            <a:r>
              <a:rPr lang="ru-RU" sz="1900" dirty="0" smtClean="0"/>
              <a:t>Новая профессия – </a:t>
            </a:r>
            <a:r>
              <a:rPr lang="ru-RU" sz="1900" dirty="0" smtClean="0">
                <a:solidFill>
                  <a:srgbClr val="0033CC"/>
                </a:solidFill>
              </a:rPr>
              <a:t>алгоритмист – специалист по улаживанию возникающих проблем</a:t>
            </a:r>
            <a:r>
              <a:rPr lang="ru-RU" sz="1900" dirty="0" smtClean="0"/>
              <a:t>, как инстанция, контролирующая анализ и прогнозы больших данных  – специалист в области компьютерных наук, математики и статистики . Внешние и внутренние алгоритмисты.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33CC"/>
                </a:solidFill>
              </a:rPr>
              <a:t>Бароны данных</a:t>
            </a:r>
            <a:r>
              <a:rPr lang="ru-RU" sz="1900" dirty="0" smtClean="0"/>
              <a:t>  – предотвратить их появление для защиты конкурентных рынков больших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423515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/>
              <a:t>Big Data : </a:t>
            </a:r>
            <a:r>
              <a:rPr lang="ru-RU" sz="4000" b="1" smtClean="0"/>
              <a:t>что дальше?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Большие данные ознаменовали момент, когда «информационное общество» наконец начало оправдывать свое название. Но для открытия новых форм ценности нужно </a:t>
            </a:r>
            <a:r>
              <a:rPr lang="ru-RU" sz="2400" smtClean="0">
                <a:solidFill>
                  <a:srgbClr val="0033CC"/>
                </a:solidFill>
              </a:rPr>
              <a:t>новое мышление</a:t>
            </a:r>
            <a:r>
              <a:rPr lang="ru-RU" sz="240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Большие данные таят в себе </a:t>
            </a:r>
            <a:r>
              <a:rPr lang="ru-RU" sz="2400" smtClean="0">
                <a:solidFill>
                  <a:srgbClr val="0033CC"/>
                </a:solidFill>
              </a:rPr>
              <a:t>новые риски</a:t>
            </a:r>
            <a:r>
              <a:rPr lang="ru-RU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Большие данные могут влиять на наше </a:t>
            </a:r>
            <a:r>
              <a:rPr lang="ru-RU" sz="2400" smtClean="0">
                <a:solidFill>
                  <a:srgbClr val="0033CC"/>
                </a:solidFill>
              </a:rPr>
              <a:t>представление о будущем</a:t>
            </a:r>
            <a:r>
              <a:rPr lang="ru-RU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Большие данные – нечто большее, чем холодный мир алгоритмов и автоматики. Существенную роль играют люди – </a:t>
            </a:r>
            <a:r>
              <a:rPr lang="ru-RU" sz="2400" smtClean="0">
                <a:solidFill>
                  <a:srgbClr val="0033CC"/>
                </a:solidFill>
              </a:rPr>
              <a:t>человеческий фактор</a:t>
            </a:r>
            <a:r>
              <a:rPr lang="ru-RU" sz="240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Большие данные являются </a:t>
            </a:r>
            <a:r>
              <a:rPr lang="ru-RU" sz="2400" smtClean="0">
                <a:solidFill>
                  <a:srgbClr val="0033CC"/>
                </a:solidFill>
              </a:rPr>
              <a:t>как инструментом, так и ресурсом.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0033CC"/>
                </a:solidFill>
              </a:rPr>
              <a:t>Следует использовать большие данные с большой долей беспристрастности и … человечности.</a:t>
            </a:r>
          </a:p>
        </p:txBody>
      </p:sp>
    </p:spTree>
    <p:extLst>
      <p:ext uri="{BB962C8B-B14F-4D97-AF65-F5344CB8AC3E}">
        <p14:creationId xmlns:p14="http://schemas.microsoft.com/office/powerpoint/2010/main" val="35438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50"/>
          </a:xfrm>
        </p:spPr>
        <p:txBody>
          <a:bodyPr/>
          <a:lstStyle/>
          <a:p>
            <a:pPr algn="ctr"/>
            <a:r>
              <a:rPr lang="ru-RU" sz="4000" smtClean="0"/>
              <a:t>ЗАКЛЮЧЕНИЕ</a:t>
            </a:r>
          </a:p>
        </p:txBody>
      </p:sp>
      <p:sp>
        <p:nvSpPr>
          <p:cNvPr id="90114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10087"/>
          </a:xfrm>
        </p:spPr>
        <p:txBody>
          <a:bodyPr/>
          <a:lstStyle/>
          <a:p>
            <a:r>
              <a:rPr lang="ru-RU" sz="2400" dirty="0" smtClean="0"/>
              <a:t>В ближайшие 3-5 лет принципиально изменится подход к решению ряда «базовых» задач ИИ</a:t>
            </a:r>
          </a:p>
          <a:p>
            <a:r>
              <a:rPr lang="ru-RU" sz="2400" dirty="0" smtClean="0"/>
              <a:t>В связи с развитием концепции </a:t>
            </a:r>
            <a:r>
              <a:rPr lang="en-US" sz="2400" dirty="0" err="1" smtClean="0"/>
              <a:t>BigData</a:t>
            </a:r>
            <a:r>
              <a:rPr lang="en-US" sz="2400" dirty="0" smtClean="0"/>
              <a:t> </a:t>
            </a:r>
            <a:r>
              <a:rPr lang="ru-RU" sz="2400" dirty="0" smtClean="0"/>
              <a:t>следует ожидать возрастания внимания к методам </a:t>
            </a:r>
            <a:r>
              <a:rPr lang="en-US" sz="2400" dirty="0" smtClean="0"/>
              <a:t>DATA MINING</a:t>
            </a:r>
          </a:p>
          <a:p>
            <a:r>
              <a:rPr lang="ru-RU" sz="2400" dirty="0" smtClean="0"/>
              <a:t>Основой изменений является рост производительности и  емкости памяти вычислительных систем</a:t>
            </a:r>
          </a:p>
          <a:p>
            <a:r>
              <a:rPr lang="ru-RU" sz="2400" dirty="0" smtClean="0"/>
              <a:t>Все большее внимание будет уделяться вопросам </a:t>
            </a:r>
            <a:r>
              <a:rPr lang="ru-RU" sz="2400" dirty="0" err="1" smtClean="0"/>
              <a:t>кибербезопасности</a:t>
            </a: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444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8CB229-4B66-48FC-92FC-7AE2FB442B10}" type="slidenum">
              <a:rPr lang="ru-RU" sz="1400">
                <a:solidFill>
                  <a:srgbClr val="0000CC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z="1400">
              <a:solidFill>
                <a:srgbClr val="0000CC"/>
              </a:solidFill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800" b="1" smtClean="0">
                <a:solidFill>
                  <a:srgbClr val="0000CC"/>
                </a:solidFill>
              </a:rPr>
              <a:t>Благодарю за внимание</a:t>
            </a:r>
            <a:endParaRPr lang="en-US" sz="4800" b="1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4800" b="1" smtClean="0">
              <a:solidFill>
                <a:srgbClr val="0000CC"/>
              </a:solidFill>
            </a:endParaRPr>
          </a:p>
          <a:p>
            <a:pPr algn="r">
              <a:buFont typeface="Wingdings" pitchFamily="2" charset="2"/>
              <a:buNone/>
            </a:pPr>
            <a:r>
              <a:rPr lang="en-US" smtClean="0">
                <a:solidFill>
                  <a:srgbClr val="0000CC"/>
                </a:solidFill>
                <a:hlinkClick r:id="rId3"/>
              </a:rPr>
              <a:t>massel@isem.sei.irk.ru</a:t>
            </a:r>
            <a:endParaRPr lang="en-US" smtClean="0">
              <a:solidFill>
                <a:srgbClr val="0000CC"/>
              </a:solidFill>
            </a:endParaRPr>
          </a:p>
          <a:p>
            <a:pPr algn="r">
              <a:buFont typeface="Wingdings" pitchFamily="2" charset="2"/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 algn="r">
              <a:buFont typeface="Wingdings" pitchFamily="2" charset="2"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800" b="1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800" b="1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800" b="1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2600" b="1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0"/>
            <a:ext cx="9109075" cy="558800"/>
          </a:xfrm>
        </p:spPr>
        <p:txBody>
          <a:bodyPr/>
          <a:lstStyle/>
          <a:p>
            <a:r>
              <a:rPr lang="ru-RU" sz="5400" smtClean="0"/>
              <a:t/>
            </a:r>
            <a:br>
              <a:rPr lang="ru-RU" sz="5400" smtClean="0"/>
            </a:br>
            <a:r>
              <a:rPr lang="en-US" b="1" smtClean="0"/>
              <a:t>	Data-ization</a:t>
            </a:r>
            <a:r>
              <a:rPr lang="ru-RU" b="1" smtClean="0"/>
              <a:t> </a:t>
            </a:r>
            <a:r>
              <a:rPr lang="en-US" b="1" smtClean="0"/>
              <a:t>- </a:t>
            </a:r>
            <a:r>
              <a:rPr lang="ru-RU" b="1" smtClean="0"/>
              <a:t>Датификация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ИТ-революция, произошедшая в мире, очевидна. Основной акцент в ней приходился на Т- технологии. Пришло время переключиться на И – информацию.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Процесс </a:t>
            </a:r>
            <a:r>
              <a:rPr lang="ru-RU" sz="1900" smtClean="0">
                <a:solidFill>
                  <a:schemeClr val="bg1"/>
                </a:solidFill>
              </a:rPr>
              <a:t>оцифровки</a:t>
            </a:r>
            <a:r>
              <a:rPr lang="ru-RU" sz="1900" smtClean="0"/>
              <a:t> (преобразование аналоговой информации в формат, считываемый компьютером), сам по себе не является </a:t>
            </a:r>
            <a:r>
              <a:rPr lang="ru-RU" sz="1900" smtClean="0">
                <a:solidFill>
                  <a:schemeClr val="bg1"/>
                </a:solidFill>
              </a:rPr>
              <a:t>датификацией.</a:t>
            </a:r>
            <a:r>
              <a:rPr lang="ru-RU" sz="1900" smtClean="0"/>
              <a:t> Оцифровка – катализатор датификации, но не ее замена.</a:t>
            </a:r>
          </a:p>
          <a:p>
            <a:pPr>
              <a:lnSpc>
                <a:spcPct val="80000"/>
              </a:lnSpc>
            </a:pPr>
            <a:r>
              <a:rPr lang="ru-RU" sz="1900" smtClean="0"/>
              <a:t>Пример: </a:t>
            </a:r>
            <a:r>
              <a:rPr lang="en-US" sz="1900" smtClean="0"/>
              <a:t>Google</a:t>
            </a:r>
            <a:r>
              <a:rPr lang="ru-RU" sz="1900" smtClean="0"/>
              <a:t> – оцифровка книг. Текст невозможно было найти по словам или анализировать (скан-копии – картинки страниц). В результате работы программы оптического распознавания символов </a:t>
            </a:r>
            <a:r>
              <a:rPr lang="ru-RU" sz="1900" smtClean="0">
                <a:solidFill>
                  <a:srgbClr val="0033CC"/>
                </a:solidFill>
              </a:rPr>
              <a:t>текст был датифицирован – система смогла анализировать тексты.</a:t>
            </a:r>
          </a:p>
          <a:p>
            <a:pPr>
              <a:lnSpc>
                <a:spcPct val="80000"/>
              </a:lnSpc>
            </a:pPr>
            <a:r>
              <a:rPr lang="ru-RU" sz="1900" smtClean="0"/>
              <a:t>Местоположение становится данными. Взаимодействия становятся данными (твиты) . Датификация принципов работы человеческого тела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0033CC"/>
                </a:solidFill>
              </a:rPr>
              <a:t>Датификация – фундаментальное изменение действительности в человеческом понимании.</a:t>
            </a:r>
            <a:r>
              <a:rPr lang="ru-RU" sz="1900" smtClean="0"/>
              <a:t> Благодаря большим данным мы перестанем рассматривать окружающий мир как бесконечное множество событий, которые объясняются как физические или социальные явления, а взглянем на него как на область, состоящую в основном из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18785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113"/>
          </a:xfrm>
        </p:spPr>
        <p:txBody>
          <a:bodyPr/>
          <a:lstStyle/>
          <a:p>
            <a:pPr algn="ctr"/>
            <a:r>
              <a:rPr lang="en-US" b="1" i="1" smtClean="0"/>
              <a:t>Data-ization</a:t>
            </a:r>
            <a:endParaRPr lang="ru-RU" b="1" smtClean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8286750" cy="4857750"/>
          </a:xfrm>
        </p:spPr>
      </p:pic>
    </p:spTree>
    <p:extLst>
      <p:ext uri="{BB962C8B-B14F-4D97-AF65-F5344CB8AC3E}">
        <p14:creationId xmlns:p14="http://schemas.microsoft.com/office/powerpoint/2010/main" val="13634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Types of Data: Structured, Unstructured,</a:t>
            </a:r>
            <a:br>
              <a:rPr lang="en-US" sz="3200" smtClean="0"/>
            </a:br>
            <a:r>
              <a:rPr lang="en-US" sz="3200" smtClean="0"/>
              <a:t>Static, Streaming…</a:t>
            </a:r>
            <a:endParaRPr lang="ru-RU" sz="3200" smtClean="0"/>
          </a:p>
        </p:txBody>
      </p:sp>
      <p:pic>
        <p:nvPicPr>
          <p:cNvPr id="7475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928813"/>
            <a:ext cx="571500" cy="571500"/>
          </a:xfrm>
        </p:spPr>
      </p:pic>
      <p:pic>
        <p:nvPicPr>
          <p:cNvPr id="747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288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714500"/>
            <a:ext cx="1714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Прямоугольник 10"/>
          <p:cNvSpPr>
            <a:spLocks noChangeArrowheads="1"/>
          </p:cNvSpPr>
          <p:nvPr/>
        </p:nvSpPr>
        <p:spPr bwMode="auto">
          <a:xfrm>
            <a:off x="500063" y="3429000"/>
            <a:ext cx="389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Social, Blogs, Newsfeeds</a:t>
            </a: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7475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143375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Прямоугольник 12"/>
          <p:cNvSpPr>
            <a:spLocks noChangeArrowheads="1"/>
          </p:cNvSpPr>
          <p:nvPr/>
        </p:nvSpPr>
        <p:spPr bwMode="auto">
          <a:xfrm>
            <a:off x="500063" y="5286375"/>
            <a:ext cx="175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Email Data</a:t>
            </a: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7476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41433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Прямоугольник 14"/>
          <p:cNvSpPr>
            <a:spLocks noChangeArrowheads="1"/>
          </p:cNvSpPr>
          <p:nvPr/>
        </p:nvSpPr>
        <p:spPr bwMode="auto">
          <a:xfrm>
            <a:off x="2428875" y="5286375"/>
            <a:ext cx="273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Click stream data</a:t>
            </a: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1785938"/>
            <a:ext cx="10715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Прямоугольник 16"/>
          <p:cNvSpPr>
            <a:spLocks noChangeArrowheads="1"/>
          </p:cNvSpPr>
          <p:nvPr/>
        </p:nvSpPr>
        <p:spPr bwMode="auto">
          <a:xfrm>
            <a:off x="6643688" y="1785938"/>
            <a:ext cx="2000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Machine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Network log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files</a:t>
            </a: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7476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8463" y="3571875"/>
            <a:ext cx="1098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3571875"/>
            <a:ext cx="1098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13" y="3571875"/>
            <a:ext cx="1098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8" name="Прямоугольник 20"/>
          <p:cNvSpPr>
            <a:spLocks noChangeArrowheads="1"/>
          </p:cNvSpPr>
          <p:nvPr/>
        </p:nvSpPr>
        <p:spPr bwMode="auto">
          <a:xfrm>
            <a:off x="5072063" y="5715000"/>
            <a:ext cx="178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Marketing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Data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74769" name="Прямоугольник 21"/>
          <p:cNvSpPr>
            <a:spLocks noChangeArrowheads="1"/>
          </p:cNvSpPr>
          <p:nvPr/>
        </p:nvSpPr>
        <p:spPr bwMode="auto">
          <a:xfrm>
            <a:off x="6572250" y="5715000"/>
            <a:ext cx="1000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Sales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Data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74770" name="Прямоугольник 22"/>
          <p:cNvSpPr>
            <a:spLocks noChangeArrowheads="1"/>
          </p:cNvSpPr>
          <p:nvPr/>
        </p:nvSpPr>
        <p:spPr bwMode="auto">
          <a:xfrm>
            <a:off x="7500938" y="5715000"/>
            <a:ext cx="164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Corporate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Data</a:t>
            </a: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1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Номер слайда 1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7150529-A1DC-41FB-BDC4-A9BBB32AB487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3" name="Номер слайда 3"/>
          <p:cNvSpPr txBox="1">
            <a:spLocks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6A33F4-CF08-49E7-B47B-C5C5258FF3C7}" type="slidenum">
              <a:rPr lang="ru-RU" sz="14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539750" y="0"/>
            <a:ext cx="86042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Большие данные</a:t>
            </a:r>
            <a:r>
              <a:rPr lang="ru-RU" sz="2000" b="1" dirty="0">
                <a:solidFill>
                  <a:srgbClr val="8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– </a:t>
            </a:r>
            <a:r>
              <a:rPr lang="ru-RU" sz="2000" b="1" dirty="0">
                <a:solidFill>
                  <a:srgbClr val="0033CC"/>
                </a:solidFill>
                <a:latin typeface="Tahoma" pitchFamily="34" charset="0"/>
                <a:cs typeface="Arial" charset="0"/>
              </a:rPr>
              <a:t>горячая тема, потому что технологии</a:t>
            </a:r>
            <a:r>
              <a:rPr lang="ru-RU" sz="2000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 сделали возможным анализ ВСЕХ доступных данных</a:t>
            </a:r>
            <a:endParaRPr lang="en-US" sz="2000" b="1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87338" y="765175"/>
            <a:ext cx="89646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Эффективно с точки зрения затрат управлять и анализировать</a:t>
            </a:r>
            <a:r>
              <a:rPr lang="ru-RU" sz="28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 </a:t>
            </a:r>
            <a:r>
              <a:rPr lang="en-US" sz="28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/>
            </a:r>
            <a:br>
              <a:rPr lang="en-US" sz="28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</a:br>
            <a:r>
              <a:rPr lang="ru-RU" sz="28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все </a:t>
            </a: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доступные данные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,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в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 </a:t>
            </a: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их первозданном виде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 – </a:t>
            </a: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структурированные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неструктурированные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, </a:t>
            </a:r>
            <a:r>
              <a:rPr lang="ru-RU" sz="2000" b="1">
                <a:solidFill>
                  <a:srgbClr val="000066"/>
                </a:solidFill>
                <a:latin typeface="Tahoma" pitchFamily="34" charset="0"/>
                <a:ea typeface="MS PGothic" charset="-128"/>
              </a:rPr>
              <a:t>потоковые</a:t>
            </a:r>
            <a:endParaRPr lang="en-US" sz="2000" b="1">
              <a:solidFill>
                <a:srgbClr val="000066"/>
              </a:solidFill>
              <a:latin typeface="Tahoma" pitchFamily="34" charset="0"/>
              <a:ea typeface="MS PGothic" charset="-128"/>
            </a:endParaRPr>
          </a:p>
        </p:txBody>
      </p:sp>
      <p:pic>
        <p:nvPicPr>
          <p:cNvPr id="117766" name="Picture 24" descr="starburst-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2170113"/>
            <a:ext cx="27543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25" descr="Big-dat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075" y="2819400"/>
            <a:ext cx="1660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7" descr="float-arro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860505">
            <a:off x="2773363" y="4197350"/>
            <a:ext cx="1022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9" descr="float-arrow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3738" y="4397375"/>
            <a:ext cx="9334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0" descr="float-arrow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0" y="4437063"/>
            <a:ext cx="8921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1" name="Picture 32" descr="rfid-tags-shad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5375" y="6051550"/>
            <a:ext cx="6604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2" name="Picture 35" descr="facebook-shado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30900" y="5434013"/>
            <a:ext cx="7223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3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4825" y="4778375"/>
            <a:ext cx="1095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7774" name="Group 7"/>
          <p:cNvGrpSpPr>
            <a:grpSpLocks/>
          </p:cNvGrpSpPr>
          <p:nvPr/>
        </p:nvGrpSpPr>
        <p:grpSpPr bwMode="auto">
          <a:xfrm>
            <a:off x="6121400" y="4724400"/>
            <a:ext cx="757238" cy="730250"/>
            <a:chOff x="2363" y="3682"/>
            <a:chExt cx="820" cy="849"/>
          </a:xfrm>
        </p:grpSpPr>
        <p:pic>
          <p:nvPicPr>
            <p:cNvPr id="117775" name="Picture 8" descr="Twitter.png"/>
            <p:cNvPicPr>
              <a:picLocks noChangeAspect="1" noChangeArrowheads="1"/>
            </p:cNvPicPr>
            <p:nvPr/>
          </p:nvPicPr>
          <p:blipFill>
            <a:blip r:embed="rId10"/>
            <a:srcRect r="61218" b="29"/>
            <a:stretch>
              <a:fillRect/>
            </a:stretch>
          </p:blipFill>
          <p:spPr bwMode="auto">
            <a:xfrm>
              <a:off x="2437" y="3969"/>
              <a:ext cx="503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76" name="Picture 9" descr="Twitter.png"/>
            <p:cNvPicPr>
              <a:picLocks noChangeAspect="1" noChangeArrowheads="1"/>
            </p:cNvPicPr>
            <p:nvPr/>
          </p:nvPicPr>
          <p:blipFill>
            <a:blip r:embed="rId10"/>
            <a:srcRect l="36777" t="10674" b="48767"/>
            <a:stretch>
              <a:fillRect/>
            </a:stretch>
          </p:blipFill>
          <p:spPr bwMode="auto">
            <a:xfrm>
              <a:off x="2363" y="3682"/>
              <a:ext cx="82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7777" name="Picture 47" descr="server_databa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79650" y="5467350"/>
            <a:ext cx="590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8" name="Picture 47" descr="server_databa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33700" y="5691188"/>
            <a:ext cx="590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9" name="Picture 8" descr="float-arrow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6653104">
            <a:off x="5105401" y="4113212"/>
            <a:ext cx="91916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80" name="Picture 47" descr="server_databa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1725" y="5902325"/>
            <a:ext cx="590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81" name="TextBox 1"/>
          <p:cNvSpPr txBox="1">
            <a:spLocks noChangeArrowheads="1"/>
          </p:cNvSpPr>
          <p:nvPr/>
        </p:nvSpPr>
        <p:spPr bwMode="auto">
          <a:xfrm>
            <a:off x="2755900" y="6475413"/>
            <a:ext cx="620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ERP</a:t>
            </a:r>
          </a:p>
        </p:txBody>
      </p:sp>
      <p:sp>
        <p:nvSpPr>
          <p:cNvPr id="117782" name="TextBox 27"/>
          <p:cNvSpPr txBox="1">
            <a:spLocks noChangeArrowheads="1"/>
          </p:cNvSpPr>
          <p:nvPr/>
        </p:nvSpPr>
        <p:spPr bwMode="auto">
          <a:xfrm>
            <a:off x="3546475" y="6591300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CRM</a:t>
            </a:r>
          </a:p>
        </p:txBody>
      </p:sp>
      <p:sp>
        <p:nvSpPr>
          <p:cNvPr id="117783" name="TextBox 31"/>
          <p:cNvSpPr txBox="1">
            <a:spLocks noChangeArrowheads="1"/>
          </p:cNvSpPr>
          <p:nvPr/>
        </p:nvSpPr>
        <p:spPr bwMode="auto">
          <a:xfrm>
            <a:off x="4924425" y="6604000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RFID</a:t>
            </a:r>
          </a:p>
        </p:txBody>
      </p:sp>
      <p:sp>
        <p:nvSpPr>
          <p:cNvPr id="117784" name="TextBox 32"/>
          <p:cNvSpPr txBox="1">
            <a:spLocks noChangeArrowheads="1"/>
          </p:cNvSpPr>
          <p:nvPr/>
        </p:nvSpPr>
        <p:spPr bwMode="auto">
          <a:xfrm>
            <a:off x="1465263" y="5330825"/>
            <a:ext cx="857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Website</a:t>
            </a:r>
          </a:p>
        </p:txBody>
      </p:sp>
      <p:sp>
        <p:nvSpPr>
          <p:cNvPr id="117785" name="TextBox 33"/>
          <p:cNvSpPr txBox="1">
            <a:spLocks noChangeArrowheads="1"/>
          </p:cNvSpPr>
          <p:nvPr/>
        </p:nvSpPr>
        <p:spPr bwMode="auto">
          <a:xfrm>
            <a:off x="6202363" y="6469063"/>
            <a:ext cx="150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Network Switches</a:t>
            </a:r>
          </a:p>
        </p:txBody>
      </p:sp>
      <p:sp>
        <p:nvSpPr>
          <p:cNvPr id="117786" name="TextBox 34"/>
          <p:cNvSpPr txBox="1">
            <a:spLocks noChangeArrowheads="1"/>
          </p:cNvSpPr>
          <p:nvPr/>
        </p:nvSpPr>
        <p:spPr bwMode="auto">
          <a:xfrm>
            <a:off x="6653213" y="5310188"/>
            <a:ext cx="150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Social Media</a:t>
            </a:r>
          </a:p>
        </p:txBody>
      </p:sp>
      <p:sp>
        <p:nvSpPr>
          <p:cNvPr id="117787" name="TextBox 35"/>
          <p:cNvSpPr txBox="1">
            <a:spLocks noChangeArrowheads="1"/>
          </p:cNvSpPr>
          <p:nvPr/>
        </p:nvSpPr>
        <p:spPr bwMode="auto">
          <a:xfrm>
            <a:off x="1843088" y="6235700"/>
            <a:ext cx="731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66"/>
                </a:solidFill>
                <a:ea typeface="MS PGothic" charset="-128"/>
              </a:rPr>
              <a:t>Billing</a:t>
            </a:r>
          </a:p>
        </p:txBody>
      </p:sp>
      <p:grpSp>
        <p:nvGrpSpPr>
          <p:cNvPr id="117788" name="Group 30"/>
          <p:cNvGrpSpPr>
            <a:grpSpLocks/>
          </p:cNvGrpSpPr>
          <p:nvPr/>
        </p:nvGrpSpPr>
        <p:grpSpPr bwMode="auto">
          <a:xfrm>
            <a:off x="5661025" y="5729288"/>
            <a:ext cx="731838" cy="884237"/>
            <a:chOff x="2388" y="1356"/>
            <a:chExt cx="1617" cy="1953"/>
          </a:xfrm>
        </p:grpSpPr>
        <p:pic>
          <p:nvPicPr>
            <p:cNvPr id="117789" name="Picture 31" descr="server_storag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88" y="1356"/>
              <a:ext cx="984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90" name="Picture 32" descr="server_storag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99" y="1524"/>
              <a:ext cx="984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91" name="Picture 33" descr="server_storag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021" y="1701"/>
              <a:ext cx="984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53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БАЗОВОЕ ОПРЕДЕЛЕНИЕ 3</a:t>
            </a:r>
            <a:r>
              <a:rPr lang="en-US" sz="2800" b="1" smtClean="0"/>
              <a:t>V </a:t>
            </a:r>
            <a:r>
              <a:rPr lang="ru-RU" sz="2800" b="1" smtClean="0"/>
              <a:t>В </a:t>
            </a:r>
            <a:r>
              <a:rPr lang="en-US" sz="2800" b="1" smtClean="0"/>
              <a:t>BIG DATA</a:t>
            </a:r>
            <a:endParaRPr lang="ru-RU" sz="2800" b="1" smtClean="0"/>
          </a:p>
        </p:txBody>
      </p:sp>
      <p:sp>
        <p:nvSpPr>
          <p:cNvPr id="716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Volume</a:t>
            </a:r>
          </a:p>
          <a:p>
            <a:r>
              <a:rPr lang="en-US" sz="4000" smtClean="0"/>
              <a:t>Velocity</a:t>
            </a:r>
          </a:p>
          <a:p>
            <a:r>
              <a:rPr lang="en-US" sz="4000" smtClean="0"/>
              <a:t>Variety</a:t>
            </a:r>
          </a:p>
          <a:p>
            <a:endParaRPr lang="ru-RU" sz="4000" smtClean="0"/>
          </a:p>
          <a:p>
            <a:r>
              <a:rPr lang="en-US" sz="4000" smtClean="0"/>
              <a:t>Veracity</a:t>
            </a:r>
            <a:endParaRPr lang="ru-RU" sz="4000" smtClean="0"/>
          </a:p>
        </p:txBody>
      </p:sp>
      <p:pic>
        <p:nvPicPr>
          <p:cNvPr id="71683" name="Рисунок 3" descr="3v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413" y="1643063"/>
            <a:ext cx="63515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4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3" descr="ubqlYzVCP7JTKZTgiM1R6Q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19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3286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  <a:softEdge rad="647700"/>
          </a:effectLst>
        </p:spPr>
      </p:pic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Виктор МАЙЕР-ШЕНБЕРГЕР</a:t>
            </a:r>
            <a:br>
              <a:rPr lang="ru-RU" sz="3200" b="1" smtClean="0"/>
            </a:br>
            <a:r>
              <a:rPr lang="ru-RU" sz="3200" i="1" smtClean="0"/>
              <a:t>профессор Оксфордского университета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251520" y="2843213"/>
            <a:ext cx="8229600" cy="38862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ru-RU" smtClean="0"/>
              <a:t>Анализ всех данных конкретной предметной области (отказ от выборок)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smtClean="0"/>
              <a:t>Отказ от точных чисел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smtClean="0"/>
              <a:t>Отказ от причинно-следственных цепочек (от ПОЧЕМУ к ЧТО)</a:t>
            </a:r>
          </a:p>
        </p:txBody>
      </p:sp>
    </p:spTree>
    <p:extLst>
      <p:ext uri="{BB962C8B-B14F-4D97-AF65-F5344CB8AC3E}">
        <p14:creationId xmlns:p14="http://schemas.microsoft.com/office/powerpoint/2010/main" val="72047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/>
              <a:t>Новый образ мышления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Большие данные диктуют </a:t>
            </a:r>
            <a:r>
              <a:rPr lang="ru-RU" sz="2800" smtClean="0">
                <a:solidFill>
                  <a:srgbClr val="0033CC"/>
                </a:solidFill>
              </a:rPr>
              <a:t>три основных шага к новому образу мышления</a:t>
            </a:r>
            <a:r>
              <a:rPr lang="ru-RU" sz="2800" smtClean="0"/>
              <a:t>: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Способность анализировать все данные, а не довольствоваться выборками.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Готовность иметь дело с неупорядоченными данными в ущерб точности.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Изменение образа мыслей: доверять корреляциям, а не гнаться за труднодостижимой причинностью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1984279994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rgbClr val="808080">
              <a:alpha val="50000"/>
            </a:srgb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rgbClr val="808080">
              <a:alpha val="50000"/>
            </a:srgb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1454</Words>
  <Application>Microsoft Office PowerPoint</Application>
  <PresentationFormat>Экран (4:3)</PresentationFormat>
  <Paragraphs>207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Пиксел</vt:lpstr>
      <vt:lpstr>Big data – новая парадигма или очередной миф?</vt:lpstr>
      <vt:lpstr>Презентация PowerPoint</vt:lpstr>
      <vt:lpstr>  Data-ization - Датификация</vt:lpstr>
      <vt:lpstr>Data-ization</vt:lpstr>
      <vt:lpstr>Types of Data: Structured, Unstructured, Static, Streaming…</vt:lpstr>
      <vt:lpstr>Презентация PowerPoint</vt:lpstr>
      <vt:lpstr>БАЗОВОЕ ОПРЕДЕЛЕНИЕ 3V В BIG DATA</vt:lpstr>
      <vt:lpstr>Виктор МАЙЕР-ШЕНБЕРГЕР профессор Оксфордского университета </vt:lpstr>
      <vt:lpstr>Новый образ мышления</vt:lpstr>
      <vt:lpstr>Смена парадигмы</vt:lpstr>
      <vt:lpstr>Презентация PowerPoint</vt:lpstr>
      <vt:lpstr>Сэмюэль Арбесман: Пять мифов о Big Data </vt:lpstr>
      <vt:lpstr>Корреляции </vt:lpstr>
      <vt:lpstr>ПРИМЕРЫ</vt:lpstr>
      <vt:lpstr>Презентация PowerPoint</vt:lpstr>
      <vt:lpstr>Презентация PowerPoint</vt:lpstr>
      <vt:lpstr>Where did it acquire knowledge? </vt:lpstr>
      <vt:lpstr>Презентация PowerPoint</vt:lpstr>
      <vt:lpstr>Презентация PowerPoint</vt:lpstr>
      <vt:lpstr>Презентация PowerPoint</vt:lpstr>
      <vt:lpstr>Наше время </vt:lpstr>
      <vt:lpstr>Риски Big Data </vt:lpstr>
      <vt:lpstr>Контроль Big Data: Способы, благодаря которым мы будем управлять данными, а не они ими  </vt:lpstr>
      <vt:lpstr>Big Data : что дальше?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– новая парадигма или очередной миф?</dc:title>
  <dc:creator>Андрей Мельников</dc:creator>
  <cp:lastModifiedBy>Melnikov A.V.</cp:lastModifiedBy>
  <cp:revision>9</cp:revision>
  <dcterms:created xsi:type="dcterms:W3CDTF">2014-11-10T13:06:22Z</dcterms:created>
  <dcterms:modified xsi:type="dcterms:W3CDTF">2016-09-20T10:48:51Z</dcterms:modified>
</cp:coreProperties>
</file>