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AB4CE-2F4F-4A93-A21E-6DA411673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8947CC-C06B-46AE-A510-6BCFB147C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31C8CF-8CDF-45AF-8CD6-03CB3D2B5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EFE7-9618-477A-B6A0-63ACBF7BAFAB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A2C1EA-357B-4E12-8788-4B99C8DEF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3D8BA3-F257-4B7B-821B-27C3828BC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EACA-FFD1-4373-8E7A-A286DC17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03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D0EBF8-4B6F-4250-B4D4-E31CCDBE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D34E36-458E-4BCE-A825-F1756FE21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76C1F2-763D-470C-8D78-3050BE03C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EFE7-9618-477A-B6A0-63ACBF7BAFAB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07805D-0A26-40C6-B7EC-A574581B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949FF7-3C85-4B83-BCDF-72BC60382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EACA-FFD1-4373-8E7A-A286DC17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8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64C2FAF-C421-416D-B6C3-F330EE078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F57CB4-E254-4445-98C5-EE428F4C3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01A854-54B1-44BE-8AD8-463C29DB2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EFE7-9618-477A-B6A0-63ACBF7BAFAB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B21526-6CA2-4F71-B3E1-B61063800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7BB8AD-CC3F-4743-9771-34CE51013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EACA-FFD1-4373-8E7A-A286DC17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22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0018D2-9B5F-4C0B-905C-9299255F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DE3358-7EA8-43E1-BEF9-9EFAD1108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9473AF-3748-4CFA-94B5-AE99490C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EFE7-9618-477A-B6A0-63ACBF7BAFAB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E54E9B-E973-422C-A462-CB1D0D7B5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0ADD54-B668-4101-B6D1-986ACA01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EACA-FFD1-4373-8E7A-A286DC17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68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41355-3BC1-4226-A88E-8A2DF1A43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DEE80A-E47F-4B5C-AE6D-9826C73EC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B04170-88A3-499E-8458-B0558D165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EFE7-9618-477A-B6A0-63ACBF7BAFAB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F7649B-C547-454A-B224-8F00AF57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09DB24-7E39-4377-829C-2A958C838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EACA-FFD1-4373-8E7A-A286DC17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51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7C826-4AE7-4B26-9B79-128C21B4E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89FE63-07E4-449A-978C-FF78F0545A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99EB28-F0D3-4CE2-B5F0-C781261D2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B7E028-9B98-42DB-8FF7-37DEC92C8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EFE7-9618-477A-B6A0-63ACBF7BAFAB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37C8D1-0BB0-4385-93B0-D4ACCE1E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A90C39-A145-434B-A3C2-1E27F1AC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EACA-FFD1-4373-8E7A-A286DC17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82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56FF7D-E418-4D03-9D4E-B32BD3D43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35EF97-9D60-448C-81C8-000B3B20C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7AB09A-D81E-4141-814E-BB8964F06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38432C7-C9A3-4F97-AF9D-D3B1632EF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EB6437F-240C-4922-ABE2-A6827CE8BD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E0C53D4-DC3A-4E46-8037-43814BDEF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EFE7-9618-477A-B6A0-63ACBF7BAFAB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5C89AA5-3714-4D48-86E2-4A905A528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AA3B574-6DBB-44BD-9E2C-AA357B46A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EACA-FFD1-4373-8E7A-A286DC17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96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B3AA5-8563-4FBC-A02C-5D5B7C92D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516EB3C-ACAC-4FE9-816E-47A57BFC2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EFE7-9618-477A-B6A0-63ACBF7BAFAB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0E0AD6-5A74-4FD9-ADBD-AFA9B0D9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EBC807C-6910-44C3-A1BE-CC0B39B9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EACA-FFD1-4373-8E7A-A286DC17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2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1BAFFAB-7DB2-4C06-9743-B18CC8890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EFE7-9618-477A-B6A0-63ACBF7BAFAB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7FCAF9E-2878-4A0B-BC3D-AE7DB2278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BBB1DF-4E34-4F6C-A9A1-7D959A0F9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EACA-FFD1-4373-8E7A-A286DC17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60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E8E418-621C-4045-A40C-C023955F8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9180E2-FEDB-49A4-A496-4EBB515AA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3B6AC8-41D0-4AB6-A086-17900DEA6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7D644A-6239-475F-A7C9-B24C67A1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EFE7-9618-477A-B6A0-63ACBF7BAFAB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31F0D8-51C3-4EBA-90A7-3170CA03D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BB66B0-72FB-493D-85AB-8AD8514A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EACA-FFD1-4373-8E7A-A286DC17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0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F7249-0D84-42E2-AB75-5A72E20F9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F0B87A5-B5C7-443F-8865-3DA6F5B1E9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C54008-AC63-4C50-8423-E006BFB65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075693-9EFC-44C4-951B-BC458DC45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EFE7-9618-477A-B6A0-63ACBF7BAFAB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940829-B4CB-4E15-9648-FE75DA16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D62942-45EF-48FB-BBFD-7D3A32DF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EACA-FFD1-4373-8E7A-A286DC17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3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549241-A9BD-41DF-934F-25C3F66E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619F96-3FED-4BA2-B0F8-4D67AB3BB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13DAAC-86D9-470A-B6E7-01EE378A6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2EFE7-9618-477A-B6A0-63ACBF7BAFAB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208A8E-F670-4A4C-98AD-7F1E9F894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5E3DDD-7C29-479F-B265-8BD9C6007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7EACA-FFD1-4373-8E7A-A286DC17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371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60FC9D-F011-4805-9558-570FBBBCA6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Соединения таблиц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D55A80-AC4F-4CF9-9E1E-9226AD45C1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427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DC487-9BD8-49CE-AC0C-2A3015E04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RIGHT [OUTER] JOIN –</a:t>
            </a:r>
            <a:r>
              <a:rPr lang="ru-RU" dirty="0"/>
              <a:t>«правое (внешнее)» соединение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0322B9A4-2558-4277-885A-5B349DF7C1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746" y="1690688"/>
            <a:ext cx="4052285" cy="246567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7AAD8B-56E7-475A-BAE9-15B2D743C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424" y="3042458"/>
            <a:ext cx="7802709" cy="360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67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EAA336-F8F2-44D7-A8AB-7D69DF1B8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FULL [OUTER] JOIN – </a:t>
            </a:r>
            <a:r>
              <a:rPr lang="ru-RU" dirty="0"/>
              <a:t>«полное (внешнее)» соединение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3DE44C84-AF3A-437A-95CA-E18EA2E338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1287" y="2143125"/>
            <a:ext cx="682942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742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D9F94472-1FE7-44EA-98DE-1DF4BE003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9087"/>
            <a:ext cx="10515600" cy="6034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dirty="0"/>
              <a:t> Алгоритм работы FULL [OUTER] JOIN следующий. </a:t>
            </a:r>
          </a:p>
          <a:p>
            <a:pPr marL="0" indent="0">
              <a:buNone/>
            </a:pPr>
            <a:r>
              <a:rPr lang="ru-RU" dirty="0"/>
              <a:t>1. Сначала формируется таблица на основе внутреннего соединения (INNER JOIN).</a:t>
            </a:r>
          </a:p>
          <a:p>
            <a:pPr marL="0" indent="0">
              <a:buNone/>
            </a:pPr>
            <a:r>
              <a:rPr lang="ru-RU" dirty="0"/>
              <a:t>2. В таблицу добавляются значения, не вошедшие в результат формирования из правой таблицы (LEFT JOIN). Для них </a:t>
            </a:r>
            <a:r>
              <a:rPr lang="ru-RU" dirty="0" err="1"/>
              <a:t>соответ</a:t>
            </a:r>
            <a:r>
              <a:rPr lang="ru-RU" dirty="0"/>
              <a:t> </a:t>
            </a:r>
            <a:r>
              <a:rPr lang="ru-RU" dirty="0" err="1"/>
              <a:t>ствующие</a:t>
            </a:r>
            <a:r>
              <a:rPr lang="ru-RU" dirty="0"/>
              <a:t> строки из правой таблицы заполняются </a:t>
            </a:r>
            <a:r>
              <a:rPr lang="ru-RU" dirty="0" err="1"/>
              <a:t>псевдозначениями</a:t>
            </a:r>
            <a:r>
              <a:rPr lang="ru-RU" dirty="0"/>
              <a:t> NULL</a:t>
            </a:r>
          </a:p>
          <a:p>
            <a:pPr marL="0" indent="0">
              <a:buNone/>
            </a:pPr>
            <a:r>
              <a:rPr lang="ru-RU" dirty="0"/>
              <a:t>3. В таблицу вывода добавляются значения, не вошедшие в результат формирования из левой таблицы (RIGHT JOIN). Для них соответствующие строки из левой таблицы заполняются </a:t>
            </a:r>
            <a:r>
              <a:rPr lang="ru-RU" dirty="0" err="1"/>
              <a:t>псевдозначениями</a:t>
            </a:r>
            <a:r>
              <a:rPr lang="ru-RU" dirty="0"/>
              <a:t> NULL.</a:t>
            </a:r>
          </a:p>
          <a:p>
            <a:pPr marL="0" indent="0">
              <a:buNone/>
            </a:pPr>
            <a:r>
              <a:rPr lang="ru-RU" dirty="0"/>
              <a:t>Если не указан тип соединения в JOIN, то он по умолчанию принимается за INNER. Несмотря на это, при реализации внутреннего соединения рекомендуется явно задавать INNER</a:t>
            </a:r>
          </a:p>
        </p:txBody>
      </p:sp>
    </p:spTree>
    <p:extLst>
      <p:ext uri="{BB962C8B-B14F-4D97-AF65-F5344CB8AC3E}">
        <p14:creationId xmlns:p14="http://schemas.microsoft.com/office/powerpoint/2010/main" val="1027557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QL CROSS JOIN with examples">
            <a:extLst>
              <a:ext uri="{FF2B5EF4-FFF2-40B4-BE49-F238E27FC236}">
                <a16:creationId xmlns:a16="http://schemas.microsoft.com/office/drawing/2014/main" id="{355184B1-9818-4565-AA28-28FA7E4A2BC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779" y="1461976"/>
            <a:ext cx="5326274" cy="48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43E4B79-B9D1-4DE5-B1DE-DB2313100EF0}"/>
              </a:ext>
            </a:extLst>
          </p:cNvPr>
          <p:cNvSpPr/>
          <p:nvPr/>
        </p:nvSpPr>
        <p:spPr>
          <a:xfrm>
            <a:off x="384862" y="268791"/>
            <a:ext cx="114358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Перекрестное соединение CROSS JOIN — декартово произведение двух</a:t>
            </a:r>
            <a:r>
              <a:rPr lang="en-US" sz="2800" dirty="0"/>
              <a:t> </a:t>
            </a:r>
            <a:r>
              <a:rPr lang="ru-RU" sz="2800" dirty="0"/>
              <a:t>таблиц. CROSS JOIN имеет следующий формат записи:&lt;таблица1&gt; CROSS JOIN &lt;таблица2&gt;.</a:t>
            </a:r>
          </a:p>
        </p:txBody>
      </p:sp>
    </p:spTree>
    <p:extLst>
      <p:ext uri="{BB962C8B-B14F-4D97-AF65-F5344CB8AC3E}">
        <p14:creationId xmlns:p14="http://schemas.microsoft.com/office/powerpoint/2010/main" val="100988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EAA336-F8F2-44D7-A8AB-7D69DF1B8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SQL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реализует операции логического соединения, как определено синтаксисом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Transact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-SQL: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F7DA10-80B7-467E-95EB-AD84F55B3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02936"/>
          </a:xfrm>
        </p:spPr>
        <p:txBody>
          <a:bodyPr/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внутреннее соединение,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левое внешнее соединение.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правое внешнее соединение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внешнее соединение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перекрестное соединение</a:t>
            </a:r>
          </a:p>
          <a:p>
            <a:endParaRPr lang="ru-RU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7667169-2068-4255-AD9B-D3DDECB20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577" y="5253634"/>
            <a:ext cx="10292845" cy="120032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Внутренние соединения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можно задавать в предложениях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и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Внешние соединения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и 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перекрестные соединения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можно задавать только в предложении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sz="40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35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66318F-C659-4061-8F6A-B439792DD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875" y="174494"/>
            <a:ext cx="9144348" cy="2606413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C63E293-0872-4F7A-82F7-1983C12401D2}"/>
              </a:ext>
            </a:extLst>
          </p:cNvPr>
          <p:cNvSpPr/>
          <p:nvPr/>
        </p:nvSpPr>
        <p:spPr>
          <a:xfrm>
            <a:off x="983528" y="3780148"/>
            <a:ext cx="1058315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выполнения запросов на неявное соединение таблиц включает нескольких этапов: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вычисляется декартово произведение таблиц, входящих в соединение, т. е. для каждой строки одной из таблиц берутся все возможные сочетания строк из других таблиц;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отбор строк из полученной таблицы согласно условиям в секции WHERE;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проекция (вывод) по столбцам, указанным в списке вывода.</a:t>
            </a:r>
          </a:p>
          <a:p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3670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4379BF1-E911-4943-930E-52F148A8C7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227" b="86843"/>
          <a:stretch/>
        </p:blipFill>
        <p:spPr>
          <a:xfrm>
            <a:off x="149798" y="598305"/>
            <a:ext cx="5572272" cy="92412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C4EAD29-5424-474F-A8DD-7BF1550A35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114"/>
          <a:stretch/>
        </p:blipFill>
        <p:spPr>
          <a:xfrm>
            <a:off x="5875010" y="701238"/>
            <a:ext cx="6316990" cy="71825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07FA3FC-C332-4BA5-8779-22F1963F31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57" t="17327" r="4389" b="807"/>
          <a:stretch/>
        </p:blipFill>
        <p:spPr>
          <a:xfrm>
            <a:off x="3337088" y="1743958"/>
            <a:ext cx="4769963" cy="464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3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7041630-C6E8-4837-9E2B-6F10C2436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406" y="729457"/>
            <a:ext cx="5419725" cy="10287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59789D5-2AA9-498F-9433-405AFA3EE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1119" y="2095341"/>
            <a:ext cx="446722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16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A0F5BC2-CDA7-4989-8A92-ECF29E345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620" y="933640"/>
            <a:ext cx="4524375" cy="20097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299602-0FAC-4C6E-AFD2-FDDEED8BC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640" y="2641473"/>
            <a:ext cx="472440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02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5FE10B-BEB5-4E42-A75E-6DD870D98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028" y="193166"/>
            <a:ext cx="8330911" cy="3665601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D38BC26-7EAC-40C3-AF70-6EEBBDDA3B43}"/>
              </a:ext>
            </a:extLst>
          </p:cNvPr>
          <p:cNvSpPr/>
          <p:nvPr/>
        </p:nvSpPr>
        <p:spPr>
          <a:xfrm>
            <a:off x="518160" y="3858767"/>
            <a:ext cx="1115568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/>
              <a:t>Перекрестное соединение CROSS JOIN используется без конструкции ON &lt;</a:t>
            </a:r>
            <a:r>
              <a:rPr lang="ru-RU" sz="2400" dirty="0" err="1"/>
              <a:t>условие_соединения</a:t>
            </a:r>
            <a:r>
              <a:rPr lang="ru-RU" sz="2400" dirty="0"/>
              <a:t>&gt;. CROSS JOIN эквивалентно декартовому произведению таблиц. Иными словами, конструкция … FROM A CROSS JOIN B полностью эквивалентна конструкции … FROM A, B.</a:t>
            </a:r>
          </a:p>
          <a:p>
            <a:pPr marL="342900" indent="-342900">
              <a:buAutoNum type="arabicPeriod"/>
            </a:pPr>
            <a:r>
              <a:rPr lang="ru-RU" sz="2400" dirty="0"/>
              <a:t>Уточненные соединения, которые предполагают явное задание условия соединения после ON или имен столбцов, по которым производится соединение, после USING.</a:t>
            </a:r>
          </a:p>
          <a:p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2520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EAA336-F8F2-44D7-A8AB-7D69DF1B8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84"/>
            <a:ext cx="10515600" cy="964305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dirty="0"/>
              <a:t>INNER JOIN — «внутреннее» соединение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813D093-772B-4403-BD32-16D5D81C4F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825" r="9317"/>
          <a:stretch/>
        </p:blipFill>
        <p:spPr>
          <a:xfrm>
            <a:off x="543446" y="1163189"/>
            <a:ext cx="4849091" cy="296426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33F34F8-1882-43E8-8D67-736A26262E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3951" y="997181"/>
            <a:ext cx="5143500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1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33D6B-CCA2-44FC-B20F-F658CDA8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LEFT [OUTER] JOIN –</a:t>
            </a:r>
            <a:r>
              <a:rPr lang="ru-RU" dirty="0"/>
              <a:t>«левое (внешнее)» соединение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9DC6A40-6FD8-468A-BBFC-B1A2CBC350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053" y="1690688"/>
            <a:ext cx="3686175" cy="22098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AF75BD-091B-40CD-A8D7-2080B0CBF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0793" y="1928279"/>
            <a:ext cx="7777961" cy="421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7803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329</Words>
  <Application>Microsoft Office PowerPoint</Application>
  <PresentationFormat>Широкоэкранный</PresentationFormat>
  <Paragraphs>27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Соединения таблиц</vt:lpstr>
      <vt:lpstr>SQL Server реализует операции логического соединения, как определено синтаксисом Transact-SQL: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INNER JOIN — «внутреннее» соединение </vt:lpstr>
      <vt:lpstr>LEFT [OUTER] JOIN –«левое (внешнее)» соединение</vt:lpstr>
      <vt:lpstr>RIGHT [OUTER] JOIN –«правое (внешнее)» соединение</vt:lpstr>
      <vt:lpstr>FULL [OUTER] JOIN – «полное (внешнее)» соединение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Соединения таблиц</dc:title>
  <dc:creator>Елизавета Быковская</dc:creator>
  <cp:lastModifiedBy>Елизавета Быковская</cp:lastModifiedBy>
  <cp:revision>10</cp:revision>
  <dcterms:created xsi:type="dcterms:W3CDTF">2023-10-23T10:55:53Z</dcterms:created>
  <dcterms:modified xsi:type="dcterms:W3CDTF">2023-10-24T06:43:05Z</dcterms:modified>
</cp:coreProperties>
</file>